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Lst>
  <p:notesMasterIdLst>
    <p:notesMasterId r:id="rId20"/>
  </p:notesMasterIdLst>
  <p:handoutMasterIdLst>
    <p:handoutMasterId r:id="rId21"/>
  </p:handoutMasterIdLst>
  <p:sldIdLst>
    <p:sldId id="256" r:id="rId5"/>
    <p:sldId id="279" r:id="rId6"/>
    <p:sldId id="272" r:id="rId7"/>
    <p:sldId id="282" r:id="rId8"/>
    <p:sldId id="283" r:id="rId9"/>
    <p:sldId id="260" r:id="rId10"/>
    <p:sldId id="284" r:id="rId11"/>
    <p:sldId id="263" r:id="rId12"/>
    <p:sldId id="278" r:id="rId13"/>
    <p:sldId id="501" r:id="rId14"/>
    <p:sldId id="285" r:id="rId15"/>
    <p:sldId id="286" r:id="rId16"/>
    <p:sldId id="265" r:id="rId17"/>
    <p:sldId id="499" r:id="rId18"/>
    <p:sldId id="500" r:id="rId19"/>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8"/>
    <a:srgbClr val="1AC604"/>
    <a:srgbClr val="85F0AD"/>
    <a:srgbClr val="12CAC9"/>
    <a:srgbClr val="004AFF"/>
    <a:srgbClr val="001750"/>
    <a:srgbClr val="00C2F2"/>
    <a:srgbClr val="00B19C"/>
    <a:srgbClr val="FF4E3E"/>
    <a:srgbClr val="CF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WORK\Desktop\IPWatchdog%20SEP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WORK\Desktop\Susbtantive_infringement_win_rate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WORK\Desktop\IPWatchdog%20SEP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'Case Length'!$A$2:$A$8</c:f>
              <c:strCache>
                <c:ptCount val="7"/>
                <c:pt idx="0">
                  <c:v>Italy</c:v>
                </c:pt>
                <c:pt idx="1">
                  <c:v>United States</c:v>
                </c:pt>
                <c:pt idx="2">
                  <c:v>France</c:v>
                </c:pt>
                <c:pt idx="3">
                  <c:v>United Kingdom</c:v>
                </c:pt>
                <c:pt idx="4">
                  <c:v>The Netherlands</c:v>
                </c:pt>
                <c:pt idx="5">
                  <c:v>Germany</c:v>
                </c:pt>
                <c:pt idx="6">
                  <c:v>China</c:v>
                </c:pt>
              </c:strCache>
            </c:strRef>
          </c:cat>
          <c:val>
            <c:numRef>
              <c:f>'Case Length'!$B$2:$B$8</c:f>
              <c:numCache>
                <c:formatCode>0</c:formatCode>
                <c:ptCount val="7"/>
                <c:pt idx="0">
                  <c:v>53.98</c:v>
                </c:pt>
                <c:pt idx="1">
                  <c:v>34.200000000000003</c:v>
                </c:pt>
                <c:pt idx="2">
                  <c:v>31.16</c:v>
                </c:pt>
                <c:pt idx="3">
                  <c:v>22.79</c:v>
                </c:pt>
                <c:pt idx="4">
                  <c:v>18.38</c:v>
                </c:pt>
                <c:pt idx="5">
                  <c:v>15.77</c:v>
                </c:pt>
                <c:pt idx="6">
                  <c:v>7.38</c:v>
                </c:pt>
              </c:numCache>
            </c:numRef>
          </c:val>
          <c:extLst>
            <c:ext xmlns:c16="http://schemas.microsoft.com/office/drawing/2014/chart" uri="{C3380CC4-5D6E-409C-BE32-E72D297353CC}">
              <c16:uniqueId val="{00000000-8648-4144-ABE1-021C3FAC369D}"/>
            </c:ext>
          </c:extLst>
        </c:ser>
        <c:dLbls>
          <c:showLegendKey val="0"/>
          <c:showVal val="0"/>
          <c:showCatName val="0"/>
          <c:showSerName val="0"/>
          <c:showPercent val="0"/>
          <c:showBubbleSize val="0"/>
        </c:dLbls>
        <c:gapWidth val="182"/>
        <c:axId val="1957969600"/>
        <c:axId val="1815262128"/>
      </c:barChart>
      <c:catAx>
        <c:axId val="1957969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5262128"/>
        <c:crosses val="autoZero"/>
        <c:auto val="1"/>
        <c:lblAlgn val="ctr"/>
        <c:lblOffset val="100"/>
        <c:noMultiLvlLbl val="0"/>
      </c:catAx>
      <c:valAx>
        <c:axId val="1815262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pt-PT" sz="2000"/>
                  <a:t>Months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5796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Susbtantive_infringement_win_ra!$B$3</c:f>
              <c:strCache>
                <c:ptCount val="1"/>
                <c:pt idx="0">
                  <c:v>Plaintiff favourable</c:v>
                </c:pt>
              </c:strCache>
            </c:strRef>
          </c:tx>
          <c:spPr>
            <a:solidFill>
              <a:schemeClr val="accent1"/>
            </a:solidFill>
            <a:ln>
              <a:noFill/>
            </a:ln>
            <a:effectLst/>
          </c:spPr>
          <c:invertIfNegative val="0"/>
          <c:cat>
            <c:strRef>
              <c:f>Susbtantive_infringement_win_ra!$A$4:$A$10</c:f>
              <c:strCache>
                <c:ptCount val="7"/>
                <c:pt idx="0">
                  <c:v>Japan</c:v>
                </c:pt>
                <c:pt idx="1">
                  <c:v>Korea, Republic Of</c:v>
                </c:pt>
                <c:pt idx="2">
                  <c:v>France</c:v>
                </c:pt>
                <c:pt idx="3">
                  <c:v>United Kingdom</c:v>
                </c:pt>
                <c:pt idx="4">
                  <c:v>Brazil</c:v>
                </c:pt>
                <c:pt idx="5">
                  <c:v>Germany</c:v>
                </c:pt>
                <c:pt idx="6">
                  <c:v>China</c:v>
                </c:pt>
              </c:strCache>
            </c:strRef>
          </c:cat>
          <c:val>
            <c:numRef>
              <c:f>Susbtantive_infringement_win_ra!$B$4:$B$10</c:f>
              <c:numCache>
                <c:formatCode>0.00%</c:formatCode>
                <c:ptCount val="7"/>
                <c:pt idx="0">
                  <c:v>0.24050632911</c:v>
                </c:pt>
                <c:pt idx="1">
                  <c:v>0.24229979466000001</c:v>
                </c:pt>
                <c:pt idx="2">
                  <c:v>0.375</c:v>
                </c:pt>
                <c:pt idx="3">
                  <c:v>0.42073170731999998</c:v>
                </c:pt>
                <c:pt idx="4">
                  <c:v>0.52011494253000001</c:v>
                </c:pt>
                <c:pt idx="5">
                  <c:v>0.66940063091000002</c:v>
                </c:pt>
                <c:pt idx="6">
                  <c:v>0.76899128269000006</c:v>
                </c:pt>
              </c:numCache>
            </c:numRef>
          </c:val>
          <c:extLst>
            <c:ext xmlns:c16="http://schemas.microsoft.com/office/drawing/2014/chart" uri="{C3380CC4-5D6E-409C-BE32-E72D297353CC}">
              <c16:uniqueId val="{00000000-79B6-477F-9956-FEE4E0EB8592}"/>
            </c:ext>
          </c:extLst>
        </c:ser>
        <c:ser>
          <c:idx val="1"/>
          <c:order val="1"/>
          <c:tx>
            <c:strRef>
              <c:f>Susbtantive_infringement_win_ra!$C$3</c:f>
              <c:strCache>
                <c:ptCount val="1"/>
                <c:pt idx="0">
                  <c:v>Defendant favourable</c:v>
                </c:pt>
              </c:strCache>
            </c:strRef>
          </c:tx>
          <c:spPr>
            <a:solidFill>
              <a:schemeClr val="accent2"/>
            </a:solidFill>
            <a:ln>
              <a:noFill/>
            </a:ln>
            <a:effectLst/>
          </c:spPr>
          <c:invertIfNegative val="0"/>
          <c:cat>
            <c:strRef>
              <c:f>Susbtantive_infringement_win_ra!$A$4:$A$10</c:f>
              <c:strCache>
                <c:ptCount val="7"/>
                <c:pt idx="0">
                  <c:v>Japan</c:v>
                </c:pt>
                <c:pt idx="1">
                  <c:v>Korea, Republic Of</c:v>
                </c:pt>
                <c:pt idx="2">
                  <c:v>France</c:v>
                </c:pt>
                <c:pt idx="3">
                  <c:v>United Kingdom</c:v>
                </c:pt>
                <c:pt idx="4">
                  <c:v>Brazil</c:v>
                </c:pt>
                <c:pt idx="5">
                  <c:v>Germany</c:v>
                </c:pt>
                <c:pt idx="6">
                  <c:v>China</c:v>
                </c:pt>
              </c:strCache>
            </c:strRef>
          </c:cat>
          <c:val>
            <c:numRef>
              <c:f>Susbtantive_infringement_win_ra!$C$4:$C$10</c:f>
              <c:numCache>
                <c:formatCode>0.00%</c:formatCode>
                <c:ptCount val="7"/>
                <c:pt idx="0">
                  <c:v>0.75949367088999997</c:v>
                </c:pt>
                <c:pt idx="1">
                  <c:v>0.75770020534000004</c:v>
                </c:pt>
                <c:pt idx="2">
                  <c:v>0.625</c:v>
                </c:pt>
                <c:pt idx="3">
                  <c:v>0.57926829268000002</c:v>
                </c:pt>
                <c:pt idx="4">
                  <c:v>0.47988505746999999</c:v>
                </c:pt>
                <c:pt idx="5">
                  <c:v>0.33059936908999998</c:v>
                </c:pt>
                <c:pt idx="6">
                  <c:v>0.23100871731</c:v>
                </c:pt>
              </c:numCache>
            </c:numRef>
          </c:val>
          <c:extLst>
            <c:ext xmlns:c16="http://schemas.microsoft.com/office/drawing/2014/chart" uri="{C3380CC4-5D6E-409C-BE32-E72D297353CC}">
              <c16:uniqueId val="{00000001-79B6-477F-9956-FEE4E0EB8592}"/>
            </c:ext>
          </c:extLst>
        </c:ser>
        <c:dLbls>
          <c:showLegendKey val="0"/>
          <c:showVal val="0"/>
          <c:showCatName val="0"/>
          <c:showSerName val="0"/>
          <c:showPercent val="0"/>
          <c:showBubbleSize val="0"/>
        </c:dLbls>
        <c:gapWidth val="150"/>
        <c:overlap val="100"/>
        <c:axId val="2046542815"/>
        <c:axId val="2000794591"/>
      </c:barChart>
      <c:catAx>
        <c:axId val="2046542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00794591"/>
        <c:crosses val="autoZero"/>
        <c:auto val="1"/>
        <c:lblAlgn val="ctr"/>
        <c:lblOffset val="100"/>
        <c:noMultiLvlLbl val="0"/>
      </c:catAx>
      <c:valAx>
        <c:axId val="2000794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6542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pt-PT" sz="2000"/>
              <a:t>Telecom</a:t>
            </a:r>
            <a:r>
              <a:rPr lang="pt-PT" sz="2000" baseline="0"/>
              <a:t> </a:t>
            </a:r>
            <a:r>
              <a:rPr lang="pt-PT" sz="2000" baseline="0" err="1"/>
              <a:t>Generation</a:t>
            </a:r>
            <a:r>
              <a:rPr lang="pt-PT" sz="2000" baseline="0"/>
              <a:t> </a:t>
            </a:r>
            <a:r>
              <a:rPr lang="pt-PT" sz="2000" baseline="0" err="1"/>
              <a:t>Patent</a:t>
            </a:r>
            <a:r>
              <a:rPr lang="pt-PT" sz="2000" baseline="0"/>
              <a:t> </a:t>
            </a:r>
            <a:r>
              <a:rPr lang="pt-PT" sz="2000" baseline="0" err="1"/>
              <a:t>Litigation</a:t>
            </a:r>
            <a:endParaRPr lang="pt-PT"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Folha2!$A$4:$A$7</c:f>
              <c:strCache>
                <c:ptCount val="4"/>
                <c:pt idx="0">
                  <c:v>2G</c:v>
                </c:pt>
                <c:pt idx="1">
                  <c:v>3G</c:v>
                </c:pt>
                <c:pt idx="2">
                  <c:v>4G</c:v>
                </c:pt>
                <c:pt idx="3">
                  <c:v>5G</c:v>
                </c:pt>
              </c:strCache>
            </c:strRef>
          </c:cat>
          <c:val>
            <c:numRef>
              <c:f>Folha2!$B$4:$B$7</c:f>
              <c:numCache>
                <c:formatCode>General</c:formatCode>
                <c:ptCount val="4"/>
                <c:pt idx="0">
                  <c:v>339</c:v>
                </c:pt>
                <c:pt idx="1">
                  <c:v>1089</c:v>
                </c:pt>
                <c:pt idx="2">
                  <c:v>1303</c:v>
                </c:pt>
                <c:pt idx="3">
                  <c:v>560</c:v>
                </c:pt>
              </c:numCache>
            </c:numRef>
          </c:val>
          <c:extLst>
            <c:ext xmlns:c16="http://schemas.microsoft.com/office/drawing/2014/chart" uri="{C3380CC4-5D6E-409C-BE32-E72D297353CC}">
              <c16:uniqueId val="{00000000-F14C-4615-B2CA-6A9611F19450}"/>
            </c:ext>
          </c:extLst>
        </c:ser>
        <c:dLbls>
          <c:showLegendKey val="0"/>
          <c:showVal val="0"/>
          <c:showCatName val="0"/>
          <c:showSerName val="0"/>
          <c:showPercent val="0"/>
          <c:showBubbleSize val="0"/>
        </c:dLbls>
        <c:gapWidth val="84"/>
        <c:overlap val="-27"/>
        <c:axId val="1810930944"/>
        <c:axId val="1815262544"/>
      </c:barChart>
      <c:catAx>
        <c:axId val="181093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5262544"/>
        <c:crosses val="autoZero"/>
        <c:auto val="1"/>
        <c:lblAlgn val="ctr"/>
        <c:lblOffset val="100"/>
        <c:noMultiLvlLbl val="0"/>
      </c:catAx>
      <c:valAx>
        <c:axId val="181526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PT"/>
                  <a:t>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0930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15/12/2020</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15/12/2020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0D42E013-12DD-434B-BF6E-3E76CF9F782B}" type="slidenum">
              <a:rPr lang="pt-PT" smtClean="0"/>
              <a:t>6</a:t>
            </a:fld>
            <a:endParaRPr lang="pt-PT"/>
          </a:p>
        </p:txBody>
      </p:sp>
    </p:spTree>
    <p:extLst>
      <p:ext uri="{BB962C8B-B14F-4D97-AF65-F5344CB8AC3E}">
        <p14:creationId xmlns:p14="http://schemas.microsoft.com/office/powerpoint/2010/main" val="3029301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41714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410505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25142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Topic</a:t>
            </a:r>
          </a:p>
          <a:p>
            <a:pPr lvl="0"/>
            <a:r>
              <a:rPr lang="en-US"/>
              <a:t>Topic</a:t>
            </a:r>
            <a:endParaRPr lang="en-GB"/>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Speaker(s)</a:t>
            </a:r>
          </a:p>
          <a:p>
            <a:pPr lvl="0"/>
            <a:r>
              <a:rPr lang="en-US"/>
              <a:t>Speaker(s)</a:t>
            </a:r>
            <a:endParaRPr lang="en-GB"/>
          </a:p>
        </p:txBody>
      </p:sp>
    </p:spTree>
    <p:extLst>
      <p:ext uri="{BB962C8B-B14F-4D97-AF65-F5344CB8AC3E}">
        <p14:creationId xmlns:p14="http://schemas.microsoft.com/office/powerpoint/2010/main" val="94041193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Topic</a:t>
            </a:r>
          </a:p>
          <a:p>
            <a:pPr lvl="0"/>
            <a:r>
              <a:rPr lang="en-US"/>
              <a:t>Topic</a:t>
            </a:r>
          </a:p>
          <a:p>
            <a:pPr lvl="0"/>
            <a:endParaRPr lang="en-US"/>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Speaker(s)</a:t>
            </a:r>
          </a:p>
          <a:p>
            <a:pPr lvl="0"/>
            <a:r>
              <a:rPr lang="en-US"/>
              <a:t>Speaker(s)</a:t>
            </a:r>
          </a:p>
        </p:txBody>
      </p:sp>
    </p:spTree>
    <p:extLst>
      <p:ext uri="{BB962C8B-B14F-4D97-AF65-F5344CB8AC3E}">
        <p14:creationId xmlns:p14="http://schemas.microsoft.com/office/powerpoint/2010/main" val="2447521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a:t>Insert section title</a:t>
            </a:r>
          </a:p>
        </p:txBody>
      </p:sp>
    </p:spTree>
    <p:extLst>
      <p:ext uri="{BB962C8B-B14F-4D97-AF65-F5344CB8AC3E}">
        <p14:creationId xmlns:p14="http://schemas.microsoft.com/office/powerpoint/2010/main" val="137965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90619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4862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89790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185090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389125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62480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215518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6123521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9120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531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535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420928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09405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4157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31905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819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4442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4302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057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0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8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4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759190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0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852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9805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700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8756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9157833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0169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2938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714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304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32746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9222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19391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3292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0329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142671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7117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640455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8247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512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034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198242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96045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59740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a:t>Click icon to add picture</a:t>
            </a:r>
            <a:endParaRPr lang="en-GB"/>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865883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410319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79650034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0788199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1876522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28081656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59635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0962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543113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1158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087141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61675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809688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275667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756865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819373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9020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727902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418732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64110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638700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57591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632269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4586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699589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65435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8786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029430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64496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703003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47316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9CF55-010C-4375-8A2A-368B880102D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EE747EE-EDFA-49F4-9BB8-F80CADE03A2C}"/>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56217EF-A535-47D9-95E9-ABF4A66193F7}"/>
              </a:ext>
            </a:extLst>
          </p:cNvPr>
          <p:cNvSpPr>
            <a:spLocks noGrp="1"/>
          </p:cNvSpPr>
          <p:nvPr>
            <p:ph type="dt" sz="half" idx="10"/>
          </p:nvPr>
        </p:nvSpPr>
        <p:spPr/>
        <p:txBody>
          <a:bodyPr/>
          <a:lstStyle/>
          <a:p>
            <a:fld id="{933B1D62-E3F5-48F3-A1C9-7D44A76C9B71}" type="datetimeFigureOut">
              <a:rPr lang="pt-PT" smtClean="0"/>
              <a:t>15/12/20</a:t>
            </a:fld>
            <a:endParaRPr lang="pt-PT"/>
          </a:p>
        </p:txBody>
      </p:sp>
      <p:sp>
        <p:nvSpPr>
          <p:cNvPr id="5" name="Marcador de Posição do Rodapé 4">
            <a:extLst>
              <a:ext uri="{FF2B5EF4-FFF2-40B4-BE49-F238E27FC236}">
                <a16:creationId xmlns:a16="http://schemas.microsoft.com/office/drawing/2014/main" id="{ED706596-4514-40E8-A5A8-17152BA5F19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A15A2ED-D0A3-4333-AC6F-33CB5A946489}"/>
              </a:ext>
            </a:extLst>
          </p:cNvPr>
          <p:cNvSpPr>
            <a:spLocks noGrp="1"/>
          </p:cNvSpPr>
          <p:nvPr>
            <p:ph type="sldNum" sz="quarter" idx="12"/>
          </p:nvPr>
        </p:nvSpPr>
        <p:spPr/>
        <p:txBody>
          <a:bodyPr/>
          <a:lstStyle/>
          <a:p>
            <a:fld id="{10E71C49-E55C-40F8-A341-07D773795B21}" type="slidenum">
              <a:rPr lang="pt-PT" smtClean="0"/>
              <a:t>‹#›</a:t>
            </a:fld>
            <a:endParaRPr lang="pt-PT"/>
          </a:p>
        </p:txBody>
      </p:sp>
    </p:spTree>
    <p:extLst>
      <p:ext uri="{BB962C8B-B14F-4D97-AF65-F5344CB8AC3E}">
        <p14:creationId xmlns:p14="http://schemas.microsoft.com/office/powerpoint/2010/main" val="4229889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9" y="816951"/>
            <a:ext cx="8323282"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35605816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80111700"/>
      </p:ext>
    </p:extLst>
  </p:cSld>
  <p:clrMap bg1="lt1" tx1="dk1" bg2="lt2" tx2="dk2" accent1="accent1" accent2="accent2" accent3="accent3" accent4="accent4" accent5="accent5" accent6="accent6" hlink="hlink" folHlink="folHlink"/>
  <p:sldLayoutIdLst>
    <p:sldLayoutId id="2147483911" r:id="rId1"/>
    <p:sldLayoutId id="2147484044" r:id="rId2"/>
    <p:sldLayoutId id="2147483913" r:id="rId3"/>
    <p:sldLayoutId id="2147483968" r:id="rId4"/>
    <p:sldLayoutId id="2147483972" r:id="rId5"/>
    <p:sldLayoutId id="2147484033" r:id="rId6"/>
    <p:sldLayoutId id="2147484043" r:id="rId7"/>
    <p:sldLayoutId id="2147484035" r:id="rId8"/>
    <p:sldLayoutId id="2147484036" r:id="rId9"/>
    <p:sldLayoutId id="2147484045" r:id="rId10"/>
    <p:sldLayoutId id="2147484037" r:id="rId11"/>
    <p:sldLayoutId id="2147483915" r:id="rId12"/>
    <p:sldLayoutId id="2147483916" r:id="rId13"/>
    <p:sldLayoutId id="2147483917" r:id="rId14"/>
    <p:sldLayoutId id="2147483993" r:id="rId15"/>
    <p:sldLayoutId id="2147483994" r:id="rId16"/>
    <p:sldLayoutId id="2147484012" r:id="rId17"/>
    <p:sldLayoutId id="2147483922" r:id="rId18"/>
    <p:sldLayoutId id="2147483923" r:id="rId19"/>
    <p:sldLayoutId id="2147483924" r:id="rId20"/>
    <p:sldLayoutId id="2147483981" r:id="rId21"/>
    <p:sldLayoutId id="2147484001" r:id="rId22"/>
    <p:sldLayoutId id="2147483935" r:id="rId23"/>
    <p:sldLayoutId id="2147483936" r:id="rId24"/>
    <p:sldLayoutId id="2147483976" r:id="rId25"/>
    <p:sldLayoutId id="2147483978" r:id="rId26"/>
    <p:sldLayoutId id="2147483985" r:id="rId27"/>
    <p:sldLayoutId id="2147483965" r:id="rId28"/>
    <p:sldLayoutId id="2147483977" r:id="rId29"/>
    <p:sldLayoutId id="2147484017" r:id="rId30"/>
    <p:sldLayoutId id="2147484018" r:id="rId31"/>
    <p:sldLayoutId id="2147483938" r:id="rId32"/>
    <p:sldLayoutId id="2147483939" r:id="rId33"/>
    <p:sldLayoutId id="2147483963" r:id="rId34"/>
    <p:sldLayoutId id="2147483940" r:id="rId35"/>
    <p:sldLayoutId id="2147484019" r:id="rId36"/>
    <p:sldLayoutId id="2147483992" r:id="rId37"/>
    <p:sldLayoutId id="2147484003" r:id="rId38"/>
    <p:sldLayoutId id="2147483942" r:id="rId39"/>
    <p:sldLayoutId id="2147484020" r:id="rId40"/>
    <p:sldLayoutId id="2147483943" r:id="rId41"/>
    <p:sldLayoutId id="2147483944" r:id="rId42"/>
    <p:sldLayoutId id="2147483945" r:id="rId43"/>
    <p:sldLayoutId id="2147484047" r:id="rId44"/>
    <p:sldLayoutId id="2147484021" r:id="rId45"/>
    <p:sldLayoutId id="2147483975" r:id="rId46"/>
    <p:sldLayoutId id="2147483995" r:id="rId47"/>
    <p:sldLayoutId id="2147484022" r:id="rId48"/>
    <p:sldLayoutId id="2147484023" r:id="rId49"/>
    <p:sldLayoutId id="2147483947" r:id="rId50"/>
    <p:sldLayoutId id="2147484010" r:id="rId51"/>
    <p:sldLayoutId id="2147484006" r:id="rId52"/>
    <p:sldLayoutId id="2147484004" r:id="rId53"/>
    <p:sldLayoutId id="2147484005" r:id="rId54"/>
    <p:sldLayoutId id="2147484024" r:id="rId55"/>
    <p:sldLayoutId id="2147484025" r:id="rId56"/>
    <p:sldLayoutId id="2147484008" r:id="rId57"/>
    <p:sldLayoutId id="2147484009" r:id="rId58"/>
    <p:sldLayoutId id="2147484026" r:id="rId59"/>
    <p:sldLayoutId id="2147484015" r:id="rId60"/>
    <p:sldLayoutId id="2147483950" r:id="rId61"/>
    <p:sldLayoutId id="2147483966" r:id="rId62"/>
    <p:sldLayoutId id="2147484014" r:id="rId63"/>
    <p:sldLayoutId id="2147483953" r:id="rId64"/>
    <p:sldLayoutId id="2147484031" r:id="rId65"/>
    <p:sldLayoutId id="2147483954" r:id="rId66"/>
    <p:sldLayoutId id="2147484032" r:id="rId67"/>
    <p:sldLayoutId id="2147483958" r:id="rId68"/>
    <p:sldLayoutId id="2147483769" r:id="rId69"/>
    <p:sldLayoutId id="2147483986" r:id="rId70"/>
    <p:sldLayoutId id="2147483987" r:id="rId71"/>
    <p:sldLayoutId id="2147484027" r:id="rId72"/>
    <p:sldLayoutId id="2147483988" r:id="rId73"/>
    <p:sldLayoutId id="2147483989" r:id="rId74"/>
    <p:sldLayoutId id="2147483990" r:id="rId75"/>
    <p:sldLayoutId id="2147484030" r:id="rId76"/>
    <p:sldLayoutId id="2147483991" r:id="rId77"/>
    <p:sldLayoutId id="2147483869" r:id="rId78"/>
    <p:sldLayoutId id="2147483867" r:id="rId79"/>
    <p:sldLayoutId id="2147483868" r:id="rId80"/>
    <p:sldLayoutId id="2147483969" r:id="rId81"/>
    <p:sldLayoutId id="2147483971" r:id="rId82"/>
    <p:sldLayoutId id="2147484038" r:id="rId83"/>
    <p:sldLayoutId id="2147484039" r:id="rId84"/>
    <p:sldLayoutId id="2147484040" r:id="rId85"/>
    <p:sldLayoutId id="2147484041" r:id="rId86"/>
    <p:sldLayoutId id="2147484042" r:id="rId87"/>
    <p:sldLayoutId id="2147484046" r:id="rId88"/>
    <p:sldLayoutId id="2147484048" r:id="rId89"/>
    <p:sldLayoutId id="2147484050" r:id="rId90"/>
    <p:sldLayoutId id="2147484052" r:id="rId91"/>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userDrawn="1">
          <p15:clr>
            <a:srgbClr val="F26B43"/>
          </p15:clr>
        </p15:guide>
        <p15:guide id="39" pos="235" userDrawn="1">
          <p15:clr>
            <a:srgbClr val="F26B43"/>
          </p15:clr>
        </p15:guide>
        <p15:guide id="40" orient="horz" pos="967" userDrawn="1">
          <p15:clr>
            <a:srgbClr val="F26B43"/>
          </p15:clr>
        </p15:guide>
        <p15:guide id="41" orient="horz" pos="257" userDrawn="1">
          <p15:clr>
            <a:srgbClr val="F26B43"/>
          </p15:clr>
        </p15:guide>
        <p15:guide id="42" pos="733" userDrawn="1">
          <p15:clr>
            <a:srgbClr val="F26B43"/>
          </p15:clr>
        </p15:guide>
        <p15:guide id="43" pos="846" userDrawn="1">
          <p15:clr>
            <a:srgbClr val="F26B43"/>
          </p15:clr>
        </p15:guide>
        <p15:guide id="44" pos="1345" userDrawn="1">
          <p15:clr>
            <a:srgbClr val="F26B43"/>
          </p15:clr>
        </p15:guide>
        <p15:guide id="45" pos="1454" userDrawn="1">
          <p15:clr>
            <a:srgbClr val="F26B43"/>
          </p15:clr>
        </p15:guide>
        <p15:guide id="46" pos="1944" userDrawn="1">
          <p15:clr>
            <a:srgbClr val="F26B43"/>
          </p15:clr>
        </p15:guide>
        <p15:guide id="47" pos="2062" userDrawn="1">
          <p15:clr>
            <a:srgbClr val="F26B43"/>
          </p15:clr>
        </p15:guide>
        <p15:guide id="48" pos="2556" userDrawn="1">
          <p15:clr>
            <a:srgbClr val="F26B43"/>
          </p15:clr>
        </p15:guide>
        <p15:guide id="49" pos="2676" userDrawn="1">
          <p15:clr>
            <a:srgbClr val="F26B43"/>
          </p15:clr>
        </p15:guide>
        <p15:guide id="50" pos="3168" userDrawn="1">
          <p15:clr>
            <a:srgbClr val="F26B43"/>
          </p15:clr>
        </p15:guide>
        <p15:guide id="51" pos="3284" userDrawn="1">
          <p15:clr>
            <a:srgbClr val="F26B43"/>
          </p15:clr>
        </p15:guide>
        <p15:guide id="52" pos="3776" userDrawn="1">
          <p15:clr>
            <a:srgbClr val="F26B43"/>
          </p15:clr>
        </p15:guide>
        <p15:guide id="53" pos="3894" userDrawn="1">
          <p15:clr>
            <a:srgbClr val="F26B43"/>
          </p15:clr>
        </p15:guide>
        <p15:guide id="54" pos="4388" userDrawn="1">
          <p15:clr>
            <a:srgbClr val="F26B43"/>
          </p15:clr>
        </p15:guide>
        <p15:guide id="55" pos="4508" userDrawn="1">
          <p15:clr>
            <a:srgbClr val="F26B43"/>
          </p15:clr>
        </p15:guide>
        <p15:guide id="56" pos="4998" userDrawn="1">
          <p15:clr>
            <a:srgbClr val="F26B43"/>
          </p15:clr>
        </p15:guide>
        <p15:guide id="57" pos="5112" userDrawn="1">
          <p15:clr>
            <a:srgbClr val="F26B43"/>
          </p15:clr>
        </p15:guide>
        <p15:guide id="58" pos="5604" userDrawn="1">
          <p15:clr>
            <a:srgbClr val="F26B43"/>
          </p15:clr>
        </p15:guide>
        <p15:guide id="59" pos="5722" userDrawn="1">
          <p15:clr>
            <a:srgbClr val="F26B43"/>
          </p15:clr>
        </p15:guide>
        <p15:guide id="60" pos="6199" userDrawn="1">
          <p15:clr>
            <a:srgbClr val="F26B43"/>
          </p15:clr>
        </p15:guide>
        <p15:guide id="61" pos="6312" userDrawn="1">
          <p15:clr>
            <a:srgbClr val="F26B43"/>
          </p15:clr>
        </p15:guide>
        <p15:guide id="62" pos="6824" userDrawn="1">
          <p15:clr>
            <a:srgbClr val="F26B43"/>
          </p15:clr>
        </p15:guide>
        <p15:guide id="63" pos="6944" userDrawn="1">
          <p15:clr>
            <a:srgbClr val="F26B43"/>
          </p15:clr>
        </p15:guide>
        <p15:guide id="64" orient="horz" pos="512" userDrawn="1">
          <p15:clr>
            <a:srgbClr val="F26B43"/>
          </p15:clr>
        </p15:guide>
        <p15:guide id="65" orient="horz" pos="1142" userDrawn="1">
          <p15:clr>
            <a:srgbClr val="F26B43"/>
          </p15:clr>
        </p15:guide>
        <p15:guide id="66" orient="horz" pos="4007" userDrawn="1">
          <p15:clr>
            <a:srgbClr val="F26B43"/>
          </p15:clr>
        </p15:guide>
        <p15:guide id="6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hyperlink" Target="http://www.ipwatchdog.co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9.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62A5-C1C4-7445-87C7-60C0C6CD868A}"/>
              </a:ext>
            </a:extLst>
          </p:cNvPr>
          <p:cNvSpPr>
            <a:spLocks noGrp="1"/>
          </p:cNvSpPr>
          <p:nvPr>
            <p:ph type="body" sz="quarter" idx="13"/>
          </p:nvPr>
        </p:nvSpPr>
        <p:spPr>
          <a:xfrm>
            <a:off x="566698" y="2386673"/>
            <a:ext cx="5085165" cy="1203406"/>
          </a:xfrm>
        </p:spPr>
        <p:txBody>
          <a:bodyPr/>
          <a:lstStyle/>
          <a:p>
            <a:r>
              <a:rPr lang="en-US" sz="3600"/>
              <a:t>Multi-Jurisdiction </a:t>
            </a:r>
            <a:br>
              <a:rPr lang="en-US" sz="3600"/>
            </a:br>
            <a:r>
              <a:rPr lang="en-US" sz="3600"/>
              <a:t>Cross-Border </a:t>
            </a:r>
            <a:br>
              <a:rPr lang="en-US" sz="3600"/>
            </a:br>
            <a:r>
              <a:rPr lang="en-US" sz="3600"/>
              <a:t>Patent Litigation: </a:t>
            </a:r>
          </a:p>
          <a:p>
            <a:r>
              <a:rPr lang="en-US" sz="3600"/>
              <a:t>A Global Affair</a:t>
            </a:r>
          </a:p>
          <a:p>
            <a:endParaRPr lang="en-US" sz="3600"/>
          </a:p>
        </p:txBody>
      </p:sp>
      <p:sp>
        <p:nvSpPr>
          <p:cNvPr id="5" name="Text Placeholder 4">
            <a:extLst>
              <a:ext uri="{FF2B5EF4-FFF2-40B4-BE49-F238E27FC236}">
                <a16:creationId xmlns:a16="http://schemas.microsoft.com/office/drawing/2014/main" id="{39FDC392-36BB-5B4C-8A90-7E1FC5C83B65}"/>
              </a:ext>
            </a:extLst>
          </p:cNvPr>
          <p:cNvSpPr>
            <a:spLocks noGrp="1"/>
          </p:cNvSpPr>
          <p:nvPr>
            <p:ph type="body" sz="quarter" idx="14"/>
          </p:nvPr>
        </p:nvSpPr>
        <p:spPr/>
        <p:txBody>
          <a:bodyPr/>
          <a:lstStyle/>
          <a:p>
            <a:r>
              <a:rPr lang="en-US"/>
              <a:t>December 15, 2020</a:t>
            </a:r>
          </a:p>
        </p:txBody>
      </p:sp>
    </p:spTree>
    <p:extLst>
      <p:ext uri="{BB962C8B-B14F-4D97-AF65-F5344CB8AC3E}">
        <p14:creationId xmlns:p14="http://schemas.microsoft.com/office/powerpoint/2010/main" val="333387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EC776-12DD-452B-B548-59ADE21023F6}"/>
              </a:ext>
            </a:extLst>
          </p:cNvPr>
          <p:cNvSpPr>
            <a:spLocks noGrp="1"/>
          </p:cNvSpPr>
          <p:nvPr>
            <p:ph type="sldNum" sz="quarter" idx="4"/>
          </p:nvPr>
        </p:nvSpPr>
        <p:spPr/>
        <p:txBody>
          <a:bodyPr/>
          <a:lstStyle/>
          <a:p>
            <a:fld id="{ACE40072-2050-E24D-B430-547640EDA0F9}" type="slidenum">
              <a:rPr lang="en-GB" smtClean="0"/>
              <a:pPr/>
              <a:t>10</a:t>
            </a:fld>
            <a:endParaRPr lang="en-GB" dirty="0"/>
          </a:p>
        </p:txBody>
      </p:sp>
      <p:sp>
        <p:nvSpPr>
          <p:cNvPr id="6" name="Title 5">
            <a:extLst>
              <a:ext uri="{FF2B5EF4-FFF2-40B4-BE49-F238E27FC236}">
                <a16:creationId xmlns:a16="http://schemas.microsoft.com/office/drawing/2014/main" id="{970287F4-51D2-4446-B53F-F30828BF1E3A}"/>
              </a:ext>
            </a:extLst>
          </p:cNvPr>
          <p:cNvSpPr>
            <a:spLocks noGrp="1"/>
          </p:cNvSpPr>
          <p:nvPr>
            <p:ph type="title"/>
          </p:nvPr>
        </p:nvSpPr>
        <p:spPr/>
        <p:txBody>
          <a:bodyPr/>
          <a:lstStyle/>
          <a:p>
            <a:r>
              <a:rPr lang="en-US" sz="3200" dirty="0"/>
              <a:t>One size does not fit all in Europe</a:t>
            </a:r>
            <a:endParaRPr lang="en-US" dirty="0"/>
          </a:p>
        </p:txBody>
      </p:sp>
      <p:sp>
        <p:nvSpPr>
          <p:cNvPr id="11" name="Rectangle 10">
            <a:extLst>
              <a:ext uri="{FF2B5EF4-FFF2-40B4-BE49-F238E27FC236}">
                <a16:creationId xmlns:a16="http://schemas.microsoft.com/office/drawing/2014/main" id="{E1F1AEEF-D0B9-42E4-B358-8127634EDA49}"/>
              </a:ext>
            </a:extLst>
          </p:cNvPr>
          <p:cNvSpPr/>
          <p:nvPr/>
        </p:nvSpPr>
        <p:spPr>
          <a:xfrm>
            <a:off x="4878570" y="1212829"/>
            <a:ext cx="6424591" cy="3016210"/>
          </a:xfrm>
          <a:prstGeom prst="rect">
            <a:avLst/>
          </a:prstGeom>
        </p:spPr>
        <p:txBody>
          <a:bodyPr wrap="square">
            <a:spAutoFit/>
          </a:bodyPr>
          <a:lstStyle/>
          <a:p>
            <a:r>
              <a:rPr lang="en-US" sz="3200" dirty="0"/>
              <a:t>“In Europe it is worth considering what the different national courts can offer in terms of speed, procedural tools, flexibility of relief – so what’s the best strategy can differ per case.”</a:t>
            </a:r>
          </a:p>
          <a:p>
            <a:endParaRPr lang="en-US" sz="3000" dirty="0"/>
          </a:p>
        </p:txBody>
      </p:sp>
      <p:sp>
        <p:nvSpPr>
          <p:cNvPr id="7" name="Footer Placeholder 3">
            <a:extLst>
              <a:ext uri="{FF2B5EF4-FFF2-40B4-BE49-F238E27FC236}">
                <a16:creationId xmlns:a16="http://schemas.microsoft.com/office/drawing/2014/main" id="{D5281519-29D7-854D-AF12-1EA23897F855}"/>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spTree>
    <p:extLst>
      <p:ext uri="{BB962C8B-B14F-4D97-AF65-F5344CB8AC3E}">
        <p14:creationId xmlns:p14="http://schemas.microsoft.com/office/powerpoint/2010/main" val="290711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EC776-12DD-452B-B548-59ADE21023F6}"/>
              </a:ext>
            </a:extLst>
          </p:cNvPr>
          <p:cNvSpPr>
            <a:spLocks noGrp="1"/>
          </p:cNvSpPr>
          <p:nvPr>
            <p:ph type="sldNum" sz="quarter" idx="4"/>
          </p:nvPr>
        </p:nvSpPr>
        <p:spPr/>
        <p:txBody>
          <a:bodyPr/>
          <a:lstStyle/>
          <a:p>
            <a:fld id="{ACE40072-2050-E24D-B430-547640EDA0F9}" type="slidenum">
              <a:rPr lang="en-GB" smtClean="0"/>
              <a:pPr/>
              <a:t>11</a:t>
            </a:fld>
            <a:endParaRPr lang="en-GB"/>
          </a:p>
        </p:txBody>
      </p:sp>
      <p:sp>
        <p:nvSpPr>
          <p:cNvPr id="6" name="Title 5">
            <a:extLst>
              <a:ext uri="{FF2B5EF4-FFF2-40B4-BE49-F238E27FC236}">
                <a16:creationId xmlns:a16="http://schemas.microsoft.com/office/drawing/2014/main" id="{970287F4-51D2-4446-B53F-F30828BF1E3A}"/>
              </a:ext>
            </a:extLst>
          </p:cNvPr>
          <p:cNvSpPr>
            <a:spLocks noGrp="1"/>
          </p:cNvSpPr>
          <p:nvPr>
            <p:ph type="title"/>
          </p:nvPr>
        </p:nvSpPr>
        <p:spPr/>
        <p:txBody>
          <a:bodyPr/>
          <a:lstStyle/>
          <a:p>
            <a:r>
              <a:rPr lang="en-US" sz="3200"/>
              <a:t>The availability of injunctive relief</a:t>
            </a:r>
            <a:endParaRPr lang="en-US"/>
          </a:p>
        </p:txBody>
      </p:sp>
      <p:sp>
        <p:nvSpPr>
          <p:cNvPr id="11" name="Rectangle 10">
            <a:extLst>
              <a:ext uri="{FF2B5EF4-FFF2-40B4-BE49-F238E27FC236}">
                <a16:creationId xmlns:a16="http://schemas.microsoft.com/office/drawing/2014/main" id="{E1F1AEEF-D0B9-42E4-B358-8127634EDA49}"/>
              </a:ext>
            </a:extLst>
          </p:cNvPr>
          <p:cNvSpPr/>
          <p:nvPr/>
        </p:nvSpPr>
        <p:spPr>
          <a:xfrm>
            <a:off x="4712677" y="713244"/>
            <a:ext cx="6764948" cy="4154984"/>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400"/>
              <a:t>Preliminary Relief vs. Permanent Relief</a:t>
            </a:r>
          </a:p>
          <a:p>
            <a:pPr>
              <a:buClr>
                <a:schemeClr val="accent1"/>
              </a:buClr>
            </a:pPr>
            <a:endParaRPr lang="en-US" sz="2400"/>
          </a:p>
          <a:p>
            <a:pPr marL="285750" indent="-285750">
              <a:buClr>
                <a:schemeClr val="accent1"/>
              </a:buClr>
              <a:buFont typeface="Arial" panose="020B0604020202020204" pitchFamily="34" charset="0"/>
              <a:buChar char="•"/>
            </a:pPr>
            <a:r>
              <a:rPr lang="en-US" sz="2400"/>
              <a:t>US vs. Europe vs. China vs. Brazil</a:t>
            </a:r>
          </a:p>
          <a:p>
            <a:endParaRPr lang="en-US" sz="2400"/>
          </a:p>
          <a:p>
            <a:pPr marL="285750" indent="-285750">
              <a:buClr>
                <a:schemeClr val="accent1"/>
              </a:buClr>
              <a:buFont typeface="Arial" panose="020B0604020202020204" pitchFamily="34" charset="0"/>
              <a:buChar char="•"/>
            </a:pPr>
            <a:r>
              <a:rPr lang="en-US" sz="2400"/>
              <a:t>Time to Injunction</a:t>
            </a:r>
          </a:p>
          <a:p>
            <a:pPr marL="800089" lvl="1" indent="-342900">
              <a:buFont typeface="Arial" panose="020B0604020202020204" pitchFamily="34" charset="0"/>
              <a:buChar char="•"/>
            </a:pPr>
            <a:r>
              <a:rPr lang="en-US" sz="2400"/>
              <a:t>U.S. quick at ITC, but other jurisdictions even quicker</a:t>
            </a:r>
          </a:p>
          <a:p>
            <a:pPr lvl="1"/>
            <a:endParaRPr lang="en-US" sz="2400"/>
          </a:p>
          <a:p>
            <a:pPr marL="285750" indent="-285750">
              <a:buClr>
                <a:schemeClr val="accent1"/>
              </a:buClr>
              <a:buFont typeface="Arial" panose="020B0604020202020204" pitchFamily="34" charset="0"/>
              <a:buChar char="•"/>
            </a:pPr>
            <a:r>
              <a:rPr lang="en-US" sz="2400"/>
              <a:t>Bond Requirements</a:t>
            </a:r>
          </a:p>
          <a:p>
            <a:pPr marL="800089" lvl="1" indent="-342900">
              <a:buFont typeface="Arial" panose="020B0604020202020204" pitchFamily="34" charset="0"/>
              <a:buChar char="•"/>
            </a:pPr>
            <a:r>
              <a:rPr lang="en-US" sz="2400"/>
              <a:t>Difference between getting an injunction and enforcing it</a:t>
            </a:r>
          </a:p>
        </p:txBody>
      </p:sp>
      <p:sp>
        <p:nvSpPr>
          <p:cNvPr id="7" name="Footer Placeholder 3">
            <a:extLst>
              <a:ext uri="{FF2B5EF4-FFF2-40B4-BE49-F238E27FC236}">
                <a16:creationId xmlns:a16="http://schemas.microsoft.com/office/drawing/2014/main" id="{920B1B24-F011-1945-B11B-6691B4974CD3}"/>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spTree>
    <p:extLst>
      <p:ext uri="{BB962C8B-B14F-4D97-AF65-F5344CB8AC3E}">
        <p14:creationId xmlns:p14="http://schemas.microsoft.com/office/powerpoint/2010/main" val="385577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C0CED-3819-4A9E-AB8B-05B42AE20884}"/>
              </a:ext>
            </a:extLst>
          </p:cNvPr>
          <p:cNvSpPr>
            <a:spLocks noGrp="1"/>
          </p:cNvSpPr>
          <p:nvPr>
            <p:ph type="sldNum" sz="quarter" idx="4"/>
          </p:nvPr>
        </p:nvSpPr>
        <p:spPr/>
        <p:txBody>
          <a:bodyPr/>
          <a:lstStyle/>
          <a:p>
            <a:fld id="{ACE40072-2050-E24D-B430-547640EDA0F9}" type="slidenum">
              <a:rPr lang="en-GB" smtClean="0"/>
              <a:pPr/>
              <a:t>12</a:t>
            </a:fld>
            <a:endParaRPr lang="en-GB"/>
          </a:p>
        </p:txBody>
      </p:sp>
      <p:sp>
        <p:nvSpPr>
          <p:cNvPr id="9" name="Footer Placeholder 3">
            <a:extLst>
              <a:ext uri="{FF2B5EF4-FFF2-40B4-BE49-F238E27FC236}">
                <a16:creationId xmlns:a16="http://schemas.microsoft.com/office/drawing/2014/main" id="{224FEF15-3812-E642-B5F0-D2846A6F442D}"/>
              </a:ext>
            </a:extLst>
          </p:cNvPr>
          <p:cNvSpPr>
            <a:spLocks noGrp="1"/>
          </p:cNvSpPr>
          <p:nvPr>
            <p:ph type="ftr" sz="quarter" idx="3"/>
          </p:nvPr>
        </p:nvSpPr>
        <p:spPr/>
        <p:txBody>
          <a:bodyPr/>
          <a:lstStyle/>
          <a:p>
            <a:r>
              <a:rPr lang="en-US"/>
              <a:t>Multi-Jurisdiction Cross-Border Patent Litigation: A Global Affair</a:t>
            </a:r>
          </a:p>
        </p:txBody>
      </p:sp>
      <p:sp>
        <p:nvSpPr>
          <p:cNvPr id="4" name="Title 3">
            <a:extLst>
              <a:ext uri="{FF2B5EF4-FFF2-40B4-BE49-F238E27FC236}">
                <a16:creationId xmlns:a16="http://schemas.microsoft.com/office/drawing/2014/main" id="{B4F311EF-842E-4697-8D86-E015A982C5DD}"/>
              </a:ext>
            </a:extLst>
          </p:cNvPr>
          <p:cNvSpPr>
            <a:spLocks noGrp="1"/>
          </p:cNvSpPr>
          <p:nvPr>
            <p:ph type="title"/>
          </p:nvPr>
        </p:nvSpPr>
        <p:spPr/>
        <p:txBody>
          <a:bodyPr/>
          <a:lstStyle/>
          <a:p>
            <a:r>
              <a:rPr lang="en-US" sz="3200"/>
              <a:t>SEP litigation in a nutshell</a:t>
            </a:r>
            <a:endParaRPr lang="en-US"/>
          </a:p>
        </p:txBody>
      </p:sp>
      <p:sp>
        <p:nvSpPr>
          <p:cNvPr id="5" name="Text Placeholder 4">
            <a:extLst>
              <a:ext uri="{FF2B5EF4-FFF2-40B4-BE49-F238E27FC236}">
                <a16:creationId xmlns:a16="http://schemas.microsoft.com/office/drawing/2014/main" id="{8B4FF1F7-3562-4BBD-8DD2-AA257D8F086E}"/>
              </a:ext>
            </a:extLst>
          </p:cNvPr>
          <p:cNvSpPr>
            <a:spLocks noGrp="1"/>
          </p:cNvSpPr>
          <p:nvPr>
            <p:ph type="body" sz="quarter" idx="34"/>
          </p:nvPr>
        </p:nvSpPr>
        <p:spPr>
          <a:xfrm>
            <a:off x="4457689" y="853964"/>
            <a:ext cx="7143444" cy="4548188"/>
          </a:xfrm>
        </p:spPr>
        <p:txBody>
          <a:bodyPr>
            <a:normAutofit lnSpcReduction="10000"/>
          </a:bodyPr>
          <a:lstStyle/>
          <a:p>
            <a:pPr>
              <a:lnSpc>
                <a:spcPct val="120000"/>
              </a:lnSpc>
            </a:pPr>
            <a:r>
              <a:rPr lang="en-US" sz="2400" i="1"/>
              <a:t>Unwired Planet v. Huawei </a:t>
            </a:r>
            <a:r>
              <a:rPr lang="en-US" sz="2400"/>
              <a:t>(UK)</a:t>
            </a:r>
          </a:p>
          <a:p>
            <a:pPr lvl="1">
              <a:lnSpc>
                <a:spcPct val="120000"/>
              </a:lnSpc>
            </a:pPr>
            <a:r>
              <a:rPr lang="en-US" sz="1600" i="1"/>
              <a:t>Worldwide royalty</a:t>
            </a:r>
          </a:p>
          <a:p>
            <a:pPr>
              <a:lnSpc>
                <a:spcPct val="120000"/>
              </a:lnSpc>
            </a:pPr>
            <a:r>
              <a:rPr lang="en-US" sz="2400" i="1" err="1"/>
              <a:t>Sisvel</a:t>
            </a:r>
            <a:r>
              <a:rPr lang="en-US" sz="2400" i="1"/>
              <a:t> v. Haier </a:t>
            </a:r>
            <a:r>
              <a:rPr lang="en-US" sz="2400"/>
              <a:t>(Germany)</a:t>
            </a:r>
          </a:p>
          <a:p>
            <a:pPr lvl="1">
              <a:lnSpc>
                <a:spcPct val="120000"/>
              </a:lnSpc>
            </a:pPr>
            <a:r>
              <a:rPr lang="en-US" sz="1600"/>
              <a:t>FRAND terms may be different for different licensees, and licensee must give SEP holder adequate declaration of willingness to license</a:t>
            </a:r>
          </a:p>
          <a:p>
            <a:pPr>
              <a:lnSpc>
                <a:spcPct val="120000"/>
              </a:lnSpc>
            </a:pPr>
            <a:r>
              <a:rPr lang="en-US" sz="2400"/>
              <a:t>FTC v. Qualcomm (US)</a:t>
            </a:r>
          </a:p>
          <a:p>
            <a:pPr lvl="1">
              <a:lnSpc>
                <a:spcPct val="120000"/>
              </a:lnSpc>
            </a:pPr>
            <a:r>
              <a:rPr lang="en-US" sz="1600"/>
              <a:t>Reversed district court determination that Qualcomm’s licensing practices were unlawful, antitrust violations</a:t>
            </a:r>
          </a:p>
          <a:p>
            <a:pPr>
              <a:lnSpc>
                <a:spcPct val="120000"/>
              </a:lnSpc>
            </a:pPr>
            <a:r>
              <a:rPr lang="en-US" sz="2400"/>
              <a:t>Continental Automotive v. </a:t>
            </a:r>
            <a:r>
              <a:rPr lang="en-US" sz="2400" err="1"/>
              <a:t>Avanci</a:t>
            </a:r>
            <a:r>
              <a:rPr lang="en-US" sz="2400"/>
              <a:t> (US)</a:t>
            </a:r>
          </a:p>
          <a:p>
            <a:pPr lvl="1">
              <a:lnSpc>
                <a:spcPct val="120000"/>
              </a:lnSpc>
            </a:pPr>
            <a:r>
              <a:rPr lang="en-US" sz="1800"/>
              <a:t>Alleged violation of FRAND asserted to be Antitrust violation. Dismissed. </a:t>
            </a:r>
          </a:p>
        </p:txBody>
      </p:sp>
      <p:pic>
        <p:nvPicPr>
          <p:cNvPr id="8" name="Picture Placeholder 8">
            <a:extLst>
              <a:ext uri="{FF2B5EF4-FFF2-40B4-BE49-F238E27FC236}">
                <a16:creationId xmlns:a16="http://schemas.microsoft.com/office/drawing/2014/main" id="{614ABEF3-E6A8-474D-BAFC-76499C7BAD39}"/>
              </a:ext>
            </a:extLst>
          </p:cNvPr>
          <p:cNvPicPr>
            <a:picLocks noChangeAspect="1"/>
          </p:cNvPicPr>
          <p:nvPr/>
        </p:nvPicPr>
        <p:blipFill>
          <a:blip r:embed="rId2"/>
          <a:srcRect/>
          <a:stretch/>
        </p:blipFill>
        <p:spPr>
          <a:xfrm>
            <a:off x="0" y="1890583"/>
            <a:ext cx="4192170" cy="3566473"/>
          </a:xfrm>
          <a:prstGeom prst="rect">
            <a:avLst/>
          </a:prstGeom>
        </p:spPr>
      </p:pic>
    </p:spTree>
    <p:extLst>
      <p:ext uri="{BB962C8B-B14F-4D97-AF65-F5344CB8AC3E}">
        <p14:creationId xmlns:p14="http://schemas.microsoft.com/office/powerpoint/2010/main" val="242374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622E5-CDD5-49D5-B584-E67EA02320B9}"/>
              </a:ext>
            </a:extLst>
          </p:cNvPr>
          <p:cNvSpPr>
            <a:spLocks noGrp="1"/>
          </p:cNvSpPr>
          <p:nvPr>
            <p:ph type="sldNum" sz="quarter" idx="4"/>
          </p:nvPr>
        </p:nvSpPr>
        <p:spPr/>
        <p:txBody>
          <a:bodyPr/>
          <a:lstStyle/>
          <a:p>
            <a:fld id="{ACE40072-2050-E24D-B430-547640EDA0F9}" type="slidenum">
              <a:rPr lang="en-GB" smtClean="0"/>
              <a:pPr/>
              <a:t>13</a:t>
            </a:fld>
            <a:endParaRPr lang="en-GB"/>
          </a:p>
        </p:txBody>
      </p:sp>
      <p:sp>
        <p:nvSpPr>
          <p:cNvPr id="3" name="Footer Placeholder 2">
            <a:extLst>
              <a:ext uri="{FF2B5EF4-FFF2-40B4-BE49-F238E27FC236}">
                <a16:creationId xmlns:a16="http://schemas.microsoft.com/office/drawing/2014/main" id="{C7A6C177-FAEA-4963-94AA-E6FA681D4289}"/>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C6803B9-D45A-4223-8FB2-10E7A3F52F5B}"/>
              </a:ext>
            </a:extLst>
          </p:cNvPr>
          <p:cNvSpPr>
            <a:spLocks noGrp="1"/>
          </p:cNvSpPr>
          <p:nvPr>
            <p:ph type="title"/>
          </p:nvPr>
        </p:nvSpPr>
        <p:spPr>
          <a:xfrm>
            <a:off x="1934358" y="403489"/>
            <a:ext cx="8323282" cy="395878"/>
          </a:xfrm>
        </p:spPr>
        <p:txBody>
          <a:bodyPr/>
          <a:lstStyle/>
          <a:p>
            <a:pPr algn="ctr"/>
            <a:r>
              <a:rPr lang="en-US" sz="3600"/>
              <a:t>Comparing international litigation across generations</a:t>
            </a:r>
          </a:p>
        </p:txBody>
      </p:sp>
      <p:graphicFrame>
        <p:nvGraphicFramePr>
          <p:cNvPr id="6" name="Gráfico 5">
            <a:extLst>
              <a:ext uri="{FF2B5EF4-FFF2-40B4-BE49-F238E27FC236}">
                <a16:creationId xmlns:a16="http://schemas.microsoft.com/office/drawing/2014/main" id="{540A3852-9729-49E4-9877-2DCAF6D0FEE3}"/>
              </a:ext>
            </a:extLst>
          </p:cNvPr>
          <p:cNvGraphicFramePr>
            <a:graphicFrameLocks/>
          </p:cNvGraphicFramePr>
          <p:nvPr>
            <p:extLst>
              <p:ext uri="{D42A27DB-BD31-4B8C-83A1-F6EECF244321}">
                <p14:modId xmlns:p14="http://schemas.microsoft.com/office/powerpoint/2010/main" val="3792854992"/>
              </p:ext>
            </p:extLst>
          </p:nvPr>
        </p:nvGraphicFramePr>
        <p:xfrm>
          <a:off x="1413164" y="1811214"/>
          <a:ext cx="9422159" cy="4229367"/>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a:extLst>
              <a:ext uri="{FF2B5EF4-FFF2-40B4-BE49-F238E27FC236}">
                <a16:creationId xmlns:a16="http://schemas.microsoft.com/office/drawing/2014/main" id="{75939777-27AB-4647-8968-CAC80F514D15}"/>
              </a:ext>
            </a:extLst>
          </p:cNvPr>
          <p:cNvSpPr txBox="1"/>
          <p:nvPr/>
        </p:nvSpPr>
        <p:spPr>
          <a:xfrm>
            <a:off x="2500215" y="6422543"/>
            <a:ext cx="6670161" cy="307777"/>
          </a:xfrm>
          <a:prstGeom prst="rect">
            <a:avLst/>
          </a:prstGeom>
          <a:noFill/>
        </p:spPr>
        <p:txBody>
          <a:bodyPr wrap="square" rtlCol="0">
            <a:spAutoFit/>
          </a:bodyPr>
          <a:lstStyle/>
          <a:p>
            <a:r>
              <a:rPr lang="pt-PT" sz="1400" i="1" err="1">
                <a:solidFill>
                  <a:schemeClr val="bg1">
                    <a:lumMod val="50000"/>
                  </a:schemeClr>
                </a:solidFill>
              </a:rPr>
              <a:t>Source</a:t>
            </a:r>
            <a:r>
              <a:rPr lang="pt-PT" sz="1400" i="1">
                <a:solidFill>
                  <a:schemeClr val="bg1">
                    <a:lumMod val="50000"/>
                  </a:schemeClr>
                </a:solidFill>
              </a:rPr>
              <a:t>: </a:t>
            </a:r>
            <a:r>
              <a:rPr lang="pt-PT" sz="1400" i="1" err="1">
                <a:solidFill>
                  <a:schemeClr val="bg1">
                    <a:lumMod val="50000"/>
                  </a:schemeClr>
                </a:solidFill>
              </a:rPr>
              <a:t>Darts-ip</a:t>
            </a:r>
            <a:r>
              <a:rPr lang="pt-PT" sz="1400" i="1">
                <a:solidFill>
                  <a:schemeClr val="bg1">
                    <a:lumMod val="50000"/>
                  </a:schemeClr>
                </a:solidFill>
              </a:rPr>
              <a:t> (Insights), SEP </a:t>
            </a:r>
            <a:r>
              <a:rPr lang="pt-PT" sz="1400" i="1" err="1">
                <a:solidFill>
                  <a:schemeClr val="bg1">
                    <a:lumMod val="50000"/>
                  </a:schemeClr>
                </a:solidFill>
              </a:rPr>
              <a:t>declarations</a:t>
            </a:r>
            <a:r>
              <a:rPr lang="pt-PT" sz="1400" i="1">
                <a:solidFill>
                  <a:schemeClr val="bg1">
                    <a:lumMod val="50000"/>
                  </a:schemeClr>
                </a:solidFill>
              </a:rPr>
              <a:t> </a:t>
            </a:r>
            <a:r>
              <a:rPr lang="pt-PT" sz="1400" i="1" err="1">
                <a:solidFill>
                  <a:schemeClr val="bg1">
                    <a:lumMod val="50000"/>
                  </a:schemeClr>
                </a:solidFill>
              </a:rPr>
              <a:t>by</a:t>
            </a:r>
            <a:r>
              <a:rPr lang="pt-PT" sz="1400" i="1">
                <a:solidFill>
                  <a:schemeClr val="bg1">
                    <a:lumMod val="50000"/>
                  </a:schemeClr>
                </a:solidFill>
              </a:rPr>
              <a:t> data </a:t>
            </a:r>
            <a:r>
              <a:rPr lang="pt-PT" sz="1400" i="1" err="1">
                <a:solidFill>
                  <a:schemeClr val="bg1">
                    <a:lumMod val="50000"/>
                  </a:schemeClr>
                </a:solidFill>
              </a:rPr>
              <a:t>partner</a:t>
            </a:r>
            <a:r>
              <a:rPr lang="pt-PT" sz="1400" i="1">
                <a:solidFill>
                  <a:schemeClr val="bg1">
                    <a:lumMod val="50000"/>
                  </a:schemeClr>
                </a:solidFill>
              </a:rPr>
              <a:t>: </a:t>
            </a:r>
            <a:r>
              <a:rPr lang="pt-PT" sz="1400" i="1" err="1">
                <a:solidFill>
                  <a:schemeClr val="bg1">
                    <a:lumMod val="50000"/>
                  </a:schemeClr>
                </a:solidFill>
              </a:rPr>
              <a:t>IPLytics</a:t>
            </a:r>
            <a:r>
              <a:rPr lang="pt-PT" sz="1400" i="1">
                <a:solidFill>
                  <a:schemeClr val="bg1">
                    <a:lumMod val="50000"/>
                  </a:schemeClr>
                </a:solidFill>
              </a:rPr>
              <a:t>.</a:t>
            </a:r>
          </a:p>
        </p:txBody>
      </p:sp>
      <p:sp>
        <p:nvSpPr>
          <p:cNvPr id="7" name="Footer Placeholder 3">
            <a:extLst>
              <a:ext uri="{FF2B5EF4-FFF2-40B4-BE49-F238E27FC236}">
                <a16:creationId xmlns:a16="http://schemas.microsoft.com/office/drawing/2014/main" id="{AE7C2E99-30C2-8142-8F92-EE96D6389E63}"/>
              </a:ext>
            </a:extLst>
          </p:cNvPr>
          <p:cNvSpPr txBox="1">
            <a:spLocks/>
          </p:cNvSpPr>
          <p:nvPr/>
        </p:nvSpPr>
        <p:spPr>
          <a:xfrm>
            <a:off x="6723063" y="6542511"/>
            <a:ext cx="4114800" cy="180811"/>
          </a:xfrm>
          <a:prstGeom prst="rect">
            <a:avLst/>
          </a:prstGeom>
        </p:spPr>
        <p:txBody>
          <a:bodyPr vert="horz" lIns="0" tIns="0" rIns="0" bIns="0" rtlCol="0" anchor="t">
            <a:noAutofit/>
          </a:bodyPr>
          <a:lstStyle>
            <a:defPPr>
              <a:defRPr lang="en-US"/>
            </a:defPPr>
            <a:lvl1pPr marL="0" algn="r" defTabSz="914377" rtl="0" eaLnBrk="1" latinLnBrk="0" hangingPunct="1">
              <a:defRPr sz="8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t>Multi-Jurisdiction Cross-Border Patent Litigation: A Global Affair</a:t>
            </a:r>
          </a:p>
        </p:txBody>
      </p:sp>
    </p:spTree>
    <p:extLst>
      <p:ext uri="{BB962C8B-B14F-4D97-AF65-F5344CB8AC3E}">
        <p14:creationId xmlns:p14="http://schemas.microsoft.com/office/powerpoint/2010/main" val="150617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791BD-2373-4DA7-B2AA-9D5E1141652D}"/>
              </a:ext>
            </a:extLst>
          </p:cNvPr>
          <p:cNvSpPr>
            <a:spLocks noGrp="1"/>
          </p:cNvSpPr>
          <p:nvPr>
            <p:ph type="body" sz="quarter" idx="13"/>
          </p:nvPr>
        </p:nvSpPr>
        <p:spPr>
          <a:xfrm>
            <a:off x="570795" y="1268093"/>
            <a:ext cx="9695423" cy="3257328"/>
          </a:xfrm>
        </p:spPr>
        <p:txBody>
          <a:bodyPr/>
          <a:lstStyle/>
          <a:p>
            <a:r>
              <a:rPr lang="en-US" sz="4800"/>
              <a:t>Q&amp;A</a:t>
            </a:r>
          </a:p>
          <a:p>
            <a:endParaRPr lang="en-US" sz="4800"/>
          </a:p>
          <a:p>
            <a:r>
              <a:rPr lang="en-US" sz="4000"/>
              <a:t>Please type your question into the Q&amp;A box on your screen.</a:t>
            </a:r>
          </a:p>
          <a:p>
            <a:endParaRPr lang="en-US"/>
          </a:p>
        </p:txBody>
      </p:sp>
      <p:sp>
        <p:nvSpPr>
          <p:cNvPr id="3" name="Slide Number Placeholder 2">
            <a:extLst>
              <a:ext uri="{FF2B5EF4-FFF2-40B4-BE49-F238E27FC236}">
                <a16:creationId xmlns:a16="http://schemas.microsoft.com/office/drawing/2014/main" id="{2C08B936-C95C-47BE-A65A-2E6B62BAC312}"/>
              </a:ext>
            </a:extLst>
          </p:cNvPr>
          <p:cNvSpPr>
            <a:spLocks noGrp="1"/>
          </p:cNvSpPr>
          <p:nvPr>
            <p:ph type="sldNum" sz="quarter" idx="4"/>
          </p:nvPr>
        </p:nvSpPr>
        <p:spPr/>
        <p:txBody>
          <a:bodyPr/>
          <a:lstStyle/>
          <a:p>
            <a:fld id="{ACE40072-2050-E24D-B430-547640EDA0F9}" type="slidenum">
              <a:rPr lang="en-GB" smtClean="0"/>
              <a:pPr/>
              <a:t>14</a:t>
            </a:fld>
            <a:endParaRPr lang="en-GB"/>
          </a:p>
        </p:txBody>
      </p:sp>
      <p:sp>
        <p:nvSpPr>
          <p:cNvPr id="5" name="Footer Placeholder 3">
            <a:extLst>
              <a:ext uri="{FF2B5EF4-FFF2-40B4-BE49-F238E27FC236}">
                <a16:creationId xmlns:a16="http://schemas.microsoft.com/office/drawing/2014/main" id="{C5BC965A-7AF0-AA42-BF95-E8D402F48CA3}"/>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spTree>
    <p:extLst>
      <p:ext uri="{BB962C8B-B14F-4D97-AF65-F5344CB8AC3E}">
        <p14:creationId xmlns:p14="http://schemas.microsoft.com/office/powerpoint/2010/main" val="293915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59DFAF-3E86-4AFE-B38F-7CF494FB6E99}"/>
              </a:ext>
            </a:extLst>
          </p:cNvPr>
          <p:cNvSpPr>
            <a:spLocks noGrp="1"/>
          </p:cNvSpPr>
          <p:nvPr>
            <p:ph type="body" sz="quarter" idx="13"/>
          </p:nvPr>
        </p:nvSpPr>
        <p:spPr>
          <a:xfrm>
            <a:off x="570795" y="1268093"/>
            <a:ext cx="10732366" cy="3257328"/>
          </a:xfrm>
        </p:spPr>
        <p:txBody>
          <a:bodyPr vert="horz" wrap="square" lIns="0" tIns="0" rIns="0" bIns="0" rtlCol="0" anchor="t">
            <a:noAutofit/>
          </a:bodyPr>
          <a:lstStyle/>
          <a:p>
            <a:r>
              <a:rPr lang="en-US" sz="4000" dirty="0"/>
              <a:t>THANK YOU</a:t>
            </a:r>
          </a:p>
          <a:p>
            <a:endParaRPr lang="en-US" sz="4000" dirty="0"/>
          </a:p>
          <a:p>
            <a:r>
              <a:rPr lang="en-US" sz="4000" dirty="0"/>
              <a:t>For more information about Clarivate and its patent litigation data, tools, and services contact:</a:t>
            </a:r>
          </a:p>
          <a:p>
            <a:endParaRPr lang="en-US" sz="4000" dirty="0"/>
          </a:p>
          <a:p>
            <a:r>
              <a:rPr lang="en-US" sz="4000" dirty="0">
                <a:cs typeface="Calibri"/>
              </a:rPr>
              <a:t>Claire </a:t>
            </a:r>
            <a:r>
              <a:rPr lang="en-US" sz="4000" dirty="0" err="1">
                <a:cs typeface="Calibri"/>
              </a:rPr>
              <a:t>Butaye</a:t>
            </a:r>
            <a:endParaRPr lang="en-US" sz="4000" dirty="0"/>
          </a:p>
          <a:p>
            <a:r>
              <a:rPr lang="en-US" sz="4000" dirty="0" err="1"/>
              <a:t>Claire.Butaye@Clarivate.com</a:t>
            </a:r>
            <a:endParaRPr lang="en-US" dirty="0"/>
          </a:p>
          <a:p>
            <a:r>
              <a:rPr lang="en-US" sz="4000" dirty="0"/>
              <a:t> </a:t>
            </a:r>
          </a:p>
          <a:p>
            <a:endParaRPr lang="en-US" sz="4000" dirty="0"/>
          </a:p>
        </p:txBody>
      </p:sp>
      <p:sp>
        <p:nvSpPr>
          <p:cNvPr id="3" name="Slide Number Placeholder 2">
            <a:extLst>
              <a:ext uri="{FF2B5EF4-FFF2-40B4-BE49-F238E27FC236}">
                <a16:creationId xmlns:a16="http://schemas.microsoft.com/office/drawing/2014/main" id="{974D75EB-91B2-4327-A493-C9C5774DF936}"/>
              </a:ext>
            </a:extLst>
          </p:cNvPr>
          <p:cNvSpPr>
            <a:spLocks noGrp="1"/>
          </p:cNvSpPr>
          <p:nvPr>
            <p:ph type="sldNum" sz="quarter" idx="4"/>
          </p:nvPr>
        </p:nvSpPr>
        <p:spPr/>
        <p:txBody>
          <a:bodyPr/>
          <a:lstStyle/>
          <a:p>
            <a:fld id="{ACE40072-2050-E24D-B430-547640EDA0F9}" type="slidenum">
              <a:rPr lang="en-GB" smtClean="0"/>
              <a:pPr/>
              <a:t>15</a:t>
            </a:fld>
            <a:endParaRPr lang="en-GB"/>
          </a:p>
        </p:txBody>
      </p:sp>
      <p:sp>
        <p:nvSpPr>
          <p:cNvPr id="5" name="Footer Placeholder 3">
            <a:extLst>
              <a:ext uri="{FF2B5EF4-FFF2-40B4-BE49-F238E27FC236}">
                <a16:creationId xmlns:a16="http://schemas.microsoft.com/office/drawing/2014/main" id="{9D1706CD-1D7C-B843-A23E-77D4DEF9846E}"/>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spTree>
    <p:extLst>
      <p:ext uri="{BB962C8B-B14F-4D97-AF65-F5344CB8AC3E}">
        <p14:creationId xmlns:p14="http://schemas.microsoft.com/office/powerpoint/2010/main" val="219107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6B637F-0A31-4B08-B674-6D5E8D16C0F1}"/>
              </a:ext>
            </a:extLst>
          </p:cNvPr>
          <p:cNvSpPr>
            <a:spLocks noGrp="1"/>
          </p:cNvSpPr>
          <p:nvPr>
            <p:ph type="sldNum" sz="quarter" idx="4"/>
          </p:nvPr>
        </p:nvSpPr>
        <p:spPr/>
        <p:txBody>
          <a:bodyPr/>
          <a:lstStyle/>
          <a:p>
            <a:fld id="{ACE40072-2050-E24D-B430-547640EDA0F9}" type="slidenum">
              <a:rPr lang="en-GB" smtClean="0"/>
              <a:pPr/>
              <a:t>2</a:t>
            </a:fld>
            <a:endParaRPr lang="en-GB"/>
          </a:p>
        </p:txBody>
      </p:sp>
      <p:sp>
        <p:nvSpPr>
          <p:cNvPr id="3" name="Footer Placeholder 2">
            <a:extLst>
              <a:ext uri="{FF2B5EF4-FFF2-40B4-BE49-F238E27FC236}">
                <a16:creationId xmlns:a16="http://schemas.microsoft.com/office/drawing/2014/main" id="{03ACDE1B-088B-41EC-8EB4-0A7BB631CF1C}"/>
              </a:ext>
            </a:extLst>
          </p:cNvPr>
          <p:cNvSpPr>
            <a:spLocks noGrp="1"/>
          </p:cNvSpPr>
          <p:nvPr>
            <p:ph type="ftr" sz="quarter" idx="3"/>
          </p:nvPr>
        </p:nvSpPr>
        <p:spPr/>
        <p:txBody>
          <a:bodyPr/>
          <a:lstStyle/>
          <a:p>
            <a:r>
              <a:rPr lang="en-US"/>
              <a:t>Multi-Jurisdiction Cross-Border Patent Litigation: A Global Affair</a:t>
            </a:r>
          </a:p>
        </p:txBody>
      </p:sp>
      <p:sp>
        <p:nvSpPr>
          <p:cNvPr id="4" name="Title 3">
            <a:extLst>
              <a:ext uri="{FF2B5EF4-FFF2-40B4-BE49-F238E27FC236}">
                <a16:creationId xmlns:a16="http://schemas.microsoft.com/office/drawing/2014/main" id="{2BB68726-DD0C-4E4F-A01E-18EAC660DDF6}"/>
              </a:ext>
            </a:extLst>
          </p:cNvPr>
          <p:cNvSpPr>
            <a:spLocks noGrp="1"/>
          </p:cNvSpPr>
          <p:nvPr>
            <p:ph type="title"/>
          </p:nvPr>
        </p:nvSpPr>
        <p:spPr/>
        <p:txBody>
          <a:bodyPr/>
          <a:lstStyle/>
          <a:p>
            <a:r>
              <a:rPr lang="en-US"/>
              <a:t>Before we start</a:t>
            </a:r>
          </a:p>
        </p:txBody>
      </p:sp>
      <p:sp>
        <p:nvSpPr>
          <p:cNvPr id="5" name="Text Placeholder 4">
            <a:extLst>
              <a:ext uri="{FF2B5EF4-FFF2-40B4-BE49-F238E27FC236}">
                <a16:creationId xmlns:a16="http://schemas.microsoft.com/office/drawing/2014/main" id="{B2FFAD64-E1AC-4792-A18E-87A9D14BF1D2}"/>
              </a:ext>
            </a:extLst>
          </p:cNvPr>
          <p:cNvSpPr>
            <a:spLocks noGrp="1"/>
          </p:cNvSpPr>
          <p:nvPr>
            <p:ph type="body" sz="quarter" idx="30"/>
          </p:nvPr>
        </p:nvSpPr>
        <p:spPr>
          <a:xfrm>
            <a:off x="569985" y="1812925"/>
            <a:ext cx="11264963" cy="4548188"/>
          </a:xfrm>
        </p:spPr>
        <p:txBody>
          <a:bodyPr>
            <a:normAutofit/>
          </a:bodyPr>
          <a:lstStyle/>
          <a:p>
            <a:pPr marL="514350" indent="-514350">
              <a:buFont typeface="+mj-lt"/>
              <a:buAutoNum type="arabicPeriod"/>
            </a:pPr>
            <a:r>
              <a:rPr lang="en-US" sz="2000"/>
              <a:t>Any slide decks will be available during the program to download.</a:t>
            </a:r>
          </a:p>
          <a:p>
            <a:pPr marL="514350" indent="-514350">
              <a:buFont typeface="+mj-lt"/>
              <a:buAutoNum type="arabicPeriod"/>
            </a:pPr>
            <a:r>
              <a:rPr lang="en-US" sz="2000"/>
              <a:t>All panels are recorded and added to our webinar video archive, available at </a:t>
            </a:r>
            <a:r>
              <a:rPr lang="en-US" sz="2000">
                <a:hlinkClick r:id="rId2"/>
              </a:rPr>
              <a:t>www.ipwatchdog.com</a:t>
            </a:r>
            <a:r>
              <a:rPr lang="en-US" sz="2000"/>
              <a:t>.</a:t>
            </a:r>
          </a:p>
          <a:p>
            <a:pPr marL="514350" indent="-514350">
              <a:buFont typeface="+mj-lt"/>
              <a:buAutoNum type="arabicPeriod"/>
            </a:pPr>
            <a:r>
              <a:rPr lang="en-US" sz="2000"/>
              <a:t>If you have audio/video difficulty try refreshing/restarting the browser.</a:t>
            </a:r>
          </a:p>
          <a:p>
            <a:pPr marL="514350" indent="-514350">
              <a:buFont typeface="+mj-lt"/>
              <a:buAutoNum type="arabicPeriod"/>
            </a:pPr>
            <a:r>
              <a:rPr lang="en-US" sz="2000"/>
              <a:t>If you have questions for the panel, please use </a:t>
            </a:r>
            <a:r>
              <a:rPr lang="en-US" sz="2000" b="1"/>
              <a:t>ASK A QUESTION</a:t>
            </a:r>
            <a:r>
              <a:rPr lang="en-US" sz="2000"/>
              <a:t>. Chat is for you to communicate among yourselves during the webinar.</a:t>
            </a:r>
          </a:p>
          <a:p>
            <a:pPr marL="514350" indent="-514350">
              <a:buFont typeface="+mj-lt"/>
              <a:buAutoNum type="arabicPeriod"/>
            </a:pPr>
            <a:r>
              <a:rPr lang="en-US" sz="2000"/>
              <a:t>You can “vote up” questions letting us know it is a popular question.</a:t>
            </a:r>
          </a:p>
          <a:p>
            <a:pPr marL="514350" indent="-514350">
              <a:buFont typeface="+mj-lt"/>
              <a:buAutoNum type="arabicPeriod"/>
            </a:pPr>
            <a:r>
              <a:rPr lang="en-US" sz="2000"/>
              <a:t>At the end of the webinar, we will provide a link to a </a:t>
            </a:r>
            <a:r>
              <a:rPr lang="en-US" sz="2000" b="1"/>
              <a:t>FEEDBACK SURVEY</a:t>
            </a:r>
            <a:r>
              <a:rPr lang="en-US" sz="2000"/>
              <a:t>. We would greatly appreciate it if you can take 1-2 minutes to give your thoughts.</a:t>
            </a:r>
          </a:p>
        </p:txBody>
      </p:sp>
    </p:spTree>
    <p:extLst>
      <p:ext uri="{BB962C8B-B14F-4D97-AF65-F5344CB8AC3E}">
        <p14:creationId xmlns:p14="http://schemas.microsoft.com/office/powerpoint/2010/main" val="493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0DDB5A70-82BB-BD45-BFB9-8B50EAE8F86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571780" y="899131"/>
            <a:ext cx="1828800" cy="1828800"/>
          </a:xfrm>
        </p:spPr>
      </p:pic>
      <p:pic>
        <p:nvPicPr>
          <p:cNvPr id="20" name="Picture Placeholder 19">
            <a:extLst>
              <a:ext uri="{FF2B5EF4-FFF2-40B4-BE49-F238E27FC236}">
                <a16:creationId xmlns:a16="http://schemas.microsoft.com/office/drawing/2014/main" id="{27890F30-4385-194A-8D18-5458394AD7BC}"/>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3432749" y="891463"/>
            <a:ext cx="1828800" cy="1828800"/>
          </a:xfrm>
        </p:spPr>
      </p:pic>
      <p:pic>
        <p:nvPicPr>
          <p:cNvPr id="23" name="Picture Placeholder 22">
            <a:extLst>
              <a:ext uri="{FF2B5EF4-FFF2-40B4-BE49-F238E27FC236}">
                <a16:creationId xmlns:a16="http://schemas.microsoft.com/office/drawing/2014/main" id="{C9DAD630-6F0D-404D-AF06-E57042589940}"/>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a:fillRect/>
          </a:stretch>
        </p:blipFill>
        <p:spPr>
          <a:xfrm>
            <a:off x="6293718" y="899131"/>
            <a:ext cx="1828800" cy="1828800"/>
          </a:xfrm>
        </p:spPr>
      </p:pic>
      <p:pic>
        <p:nvPicPr>
          <p:cNvPr id="25" name="Picture Placeholder 24" descr="A picture containing person, indoor, posing&#10;&#10;Description automatically generated">
            <a:extLst>
              <a:ext uri="{FF2B5EF4-FFF2-40B4-BE49-F238E27FC236}">
                <a16:creationId xmlns:a16="http://schemas.microsoft.com/office/drawing/2014/main" id="{9A54F74D-DD02-674B-AD2B-20928D488EAD}"/>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a:xfrm>
            <a:off x="9154687" y="899131"/>
            <a:ext cx="1828800" cy="1828800"/>
          </a:xfrm>
        </p:spPr>
      </p:pic>
      <p:sp>
        <p:nvSpPr>
          <p:cNvPr id="6" name="Text Placeholder 5">
            <a:extLst>
              <a:ext uri="{FF2B5EF4-FFF2-40B4-BE49-F238E27FC236}">
                <a16:creationId xmlns:a16="http://schemas.microsoft.com/office/drawing/2014/main" id="{EF9CB049-DB6A-2642-B131-8E172392D658}"/>
              </a:ext>
            </a:extLst>
          </p:cNvPr>
          <p:cNvSpPr>
            <a:spLocks noGrp="1"/>
          </p:cNvSpPr>
          <p:nvPr>
            <p:ph type="body" sz="quarter" idx="33"/>
          </p:nvPr>
        </p:nvSpPr>
        <p:spPr>
          <a:xfrm>
            <a:off x="571780" y="2862578"/>
            <a:ext cx="2477882" cy="313350"/>
          </a:xfrm>
        </p:spPr>
        <p:txBody>
          <a:bodyPr/>
          <a:lstStyle/>
          <a:p>
            <a:r>
              <a:rPr lang="en-US"/>
              <a:t>Zoë Butler</a:t>
            </a:r>
          </a:p>
        </p:txBody>
      </p:sp>
      <p:sp>
        <p:nvSpPr>
          <p:cNvPr id="7" name="Text Placeholder 6">
            <a:extLst>
              <a:ext uri="{FF2B5EF4-FFF2-40B4-BE49-F238E27FC236}">
                <a16:creationId xmlns:a16="http://schemas.microsoft.com/office/drawing/2014/main" id="{2583A565-2BE2-724F-B9EB-55119987F5CB}"/>
              </a:ext>
            </a:extLst>
          </p:cNvPr>
          <p:cNvSpPr>
            <a:spLocks noGrp="1"/>
          </p:cNvSpPr>
          <p:nvPr>
            <p:ph type="body" sz="quarter" idx="35"/>
          </p:nvPr>
        </p:nvSpPr>
        <p:spPr>
          <a:xfrm>
            <a:off x="3424780" y="2862578"/>
            <a:ext cx="2484953" cy="313350"/>
          </a:xfrm>
        </p:spPr>
        <p:txBody>
          <a:bodyPr/>
          <a:lstStyle/>
          <a:p>
            <a:r>
              <a:rPr lang="en-US"/>
              <a:t>David Marques</a:t>
            </a:r>
          </a:p>
        </p:txBody>
      </p:sp>
      <p:sp>
        <p:nvSpPr>
          <p:cNvPr id="8" name="Text Placeholder 7">
            <a:extLst>
              <a:ext uri="{FF2B5EF4-FFF2-40B4-BE49-F238E27FC236}">
                <a16:creationId xmlns:a16="http://schemas.microsoft.com/office/drawing/2014/main" id="{20433C74-4D69-BB4A-B9BB-013C32C62C71}"/>
              </a:ext>
            </a:extLst>
          </p:cNvPr>
          <p:cNvSpPr>
            <a:spLocks noGrp="1"/>
          </p:cNvSpPr>
          <p:nvPr>
            <p:ph type="body" sz="quarter" idx="37"/>
          </p:nvPr>
        </p:nvSpPr>
        <p:spPr>
          <a:xfrm>
            <a:off x="6284851" y="2862578"/>
            <a:ext cx="2477749" cy="313350"/>
          </a:xfrm>
        </p:spPr>
        <p:txBody>
          <a:bodyPr/>
          <a:lstStyle/>
          <a:p>
            <a:r>
              <a:rPr lang="en-US"/>
              <a:t>Gene Quinn</a:t>
            </a:r>
          </a:p>
        </p:txBody>
      </p:sp>
      <p:sp>
        <p:nvSpPr>
          <p:cNvPr id="9" name="Text Placeholder 8">
            <a:extLst>
              <a:ext uri="{FF2B5EF4-FFF2-40B4-BE49-F238E27FC236}">
                <a16:creationId xmlns:a16="http://schemas.microsoft.com/office/drawing/2014/main" id="{CD233410-B676-0B41-AC15-CE0007BC720C}"/>
              </a:ext>
            </a:extLst>
          </p:cNvPr>
          <p:cNvSpPr>
            <a:spLocks noGrp="1"/>
          </p:cNvSpPr>
          <p:nvPr>
            <p:ph type="body" sz="quarter" idx="39"/>
          </p:nvPr>
        </p:nvSpPr>
        <p:spPr>
          <a:xfrm>
            <a:off x="9137717" y="2862578"/>
            <a:ext cx="2458948" cy="313350"/>
          </a:xfrm>
        </p:spPr>
        <p:txBody>
          <a:bodyPr/>
          <a:lstStyle/>
          <a:p>
            <a:r>
              <a:rPr lang="en-US"/>
              <a:t>Christine Yun Sauer</a:t>
            </a:r>
          </a:p>
        </p:txBody>
      </p:sp>
      <p:sp>
        <p:nvSpPr>
          <p:cNvPr id="10" name="Slide Number Placeholder 9">
            <a:extLst>
              <a:ext uri="{FF2B5EF4-FFF2-40B4-BE49-F238E27FC236}">
                <a16:creationId xmlns:a16="http://schemas.microsoft.com/office/drawing/2014/main" id="{AAD83BB5-0345-964B-AD06-D537DBE6C4E5}"/>
              </a:ext>
            </a:extLst>
          </p:cNvPr>
          <p:cNvSpPr>
            <a:spLocks noGrp="1"/>
          </p:cNvSpPr>
          <p:nvPr>
            <p:ph type="sldNum" sz="quarter" idx="4"/>
          </p:nvPr>
        </p:nvSpPr>
        <p:spPr/>
        <p:txBody>
          <a:bodyPr/>
          <a:lstStyle/>
          <a:p>
            <a:fld id="{ACE40072-2050-E24D-B430-547640EDA0F9}" type="slidenum">
              <a:rPr lang="en-GB" smtClean="0"/>
              <a:pPr/>
              <a:t>3</a:t>
            </a:fld>
            <a:endParaRPr lang="en-GB"/>
          </a:p>
        </p:txBody>
      </p:sp>
      <p:sp>
        <p:nvSpPr>
          <p:cNvPr id="11" name="Footer Placeholder 10">
            <a:extLst>
              <a:ext uri="{FF2B5EF4-FFF2-40B4-BE49-F238E27FC236}">
                <a16:creationId xmlns:a16="http://schemas.microsoft.com/office/drawing/2014/main" id="{9702F48B-0456-3C46-AE4A-E428DBD09413}"/>
              </a:ext>
            </a:extLst>
          </p:cNvPr>
          <p:cNvSpPr>
            <a:spLocks noGrp="1"/>
          </p:cNvSpPr>
          <p:nvPr>
            <p:ph type="ftr" sz="quarter" idx="3"/>
          </p:nvPr>
        </p:nvSpPr>
        <p:spPr/>
        <p:txBody>
          <a:bodyPr/>
          <a:lstStyle/>
          <a:p>
            <a:r>
              <a:rPr lang="en-US"/>
              <a:t>Multi-Jurisdiction Cross-Border Patent Litigation: A Global Affair</a:t>
            </a:r>
          </a:p>
        </p:txBody>
      </p:sp>
      <p:sp>
        <p:nvSpPr>
          <p:cNvPr id="12" name="Title 11">
            <a:extLst>
              <a:ext uri="{FF2B5EF4-FFF2-40B4-BE49-F238E27FC236}">
                <a16:creationId xmlns:a16="http://schemas.microsoft.com/office/drawing/2014/main" id="{4D21F590-84B9-C04E-86EB-9F4C22C9769D}"/>
              </a:ext>
            </a:extLst>
          </p:cNvPr>
          <p:cNvSpPr>
            <a:spLocks noGrp="1"/>
          </p:cNvSpPr>
          <p:nvPr>
            <p:ph type="title"/>
          </p:nvPr>
        </p:nvSpPr>
        <p:spPr>
          <a:xfrm>
            <a:off x="571780" y="294697"/>
            <a:ext cx="6606486" cy="395878"/>
          </a:xfrm>
        </p:spPr>
        <p:txBody>
          <a:bodyPr/>
          <a:lstStyle/>
          <a:p>
            <a:r>
              <a:rPr lang="en-US" sz="4000"/>
              <a:t>Speakers</a:t>
            </a:r>
          </a:p>
        </p:txBody>
      </p:sp>
      <p:sp>
        <p:nvSpPr>
          <p:cNvPr id="13" name="Text Placeholder 12">
            <a:extLst>
              <a:ext uri="{FF2B5EF4-FFF2-40B4-BE49-F238E27FC236}">
                <a16:creationId xmlns:a16="http://schemas.microsoft.com/office/drawing/2014/main" id="{50BC72F8-D910-2F42-9C13-81C141C52694}"/>
              </a:ext>
            </a:extLst>
          </p:cNvPr>
          <p:cNvSpPr>
            <a:spLocks noGrp="1"/>
          </p:cNvSpPr>
          <p:nvPr>
            <p:ph type="body" sz="quarter" idx="34"/>
          </p:nvPr>
        </p:nvSpPr>
        <p:spPr>
          <a:xfrm>
            <a:off x="571779" y="3592403"/>
            <a:ext cx="2457751" cy="2805199"/>
          </a:xfrm>
        </p:spPr>
        <p:txBody>
          <a:bodyPr>
            <a:normAutofit/>
          </a:bodyPr>
          <a:lstStyle/>
          <a:p>
            <a:pPr marL="0" indent="0">
              <a:buNone/>
            </a:pPr>
            <a:r>
              <a:rPr lang="en-US" sz="1600"/>
              <a:t>Zoe is an experienced litigator particularly known for her expertise in advising clients in complex patent disputes, often with an international element. Zoe has acted for a range of clients from telecoms to electronics/software companies to pharmaceutical and biotech companies. </a:t>
            </a:r>
          </a:p>
        </p:txBody>
      </p:sp>
      <p:sp>
        <p:nvSpPr>
          <p:cNvPr id="14" name="Text Placeholder 13">
            <a:extLst>
              <a:ext uri="{FF2B5EF4-FFF2-40B4-BE49-F238E27FC236}">
                <a16:creationId xmlns:a16="http://schemas.microsoft.com/office/drawing/2014/main" id="{403DB986-66FF-7641-8DD1-EF4E4183A20C}"/>
              </a:ext>
            </a:extLst>
          </p:cNvPr>
          <p:cNvSpPr>
            <a:spLocks noGrp="1"/>
          </p:cNvSpPr>
          <p:nvPr>
            <p:ph type="body" sz="quarter" idx="40"/>
          </p:nvPr>
        </p:nvSpPr>
        <p:spPr>
          <a:xfrm>
            <a:off x="3417025" y="3592403"/>
            <a:ext cx="2457751" cy="2805199"/>
          </a:xfrm>
        </p:spPr>
        <p:txBody>
          <a:bodyPr>
            <a:normAutofit/>
          </a:bodyPr>
          <a:lstStyle/>
          <a:p>
            <a:pPr marL="0" indent="0">
              <a:buNone/>
            </a:pPr>
            <a:r>
              <a:rPr lang="en-US" sz="1600"/>
              <a:t>David is a legal analyst and coordinator of the patent case-law unit at Darts-</a:t>
            </a:r>
            <a:r>
              <a:rPr lang="en-US" sz="1600" err="1"/>
              <a:t>ip</a:t>
            </a:r>
            <a:r>
              <a:rPr lang="en-US" sz="1600"/>
              <a:t>, part of Clarivate. He is a patent attorney and a jurist, with academic knowledge in both law and biology, and is specialized in patent litigation information, trends and data. </a:t>
            </a:r>
          </a:p>
        </p:txBody>
      </p:sp>
      <p:sp>
        <p:nvSpPr>
          <p:cNvPr id="15" name="Text Placeholder 14">
            <a:extLst>
              <a:ext uri="{FF2B5EF4-FFF2-40B4-BE49-F238E27FC236}">
                <a16:creationId xmlns:a16="http://schemas.microsoft.com/office/drawing/2014/main" id="{1D112B08-18AF-ED4C-9D63-C0E616AAFAFE}"/>
              </a:ext>
            </a:extLst>
          </p:cNvPr>
          <p:cNvSpPr>
            <a:spLocks noGrp="1"/>
          </p:cNvSpPr>
          <p:nvPr>
            <p:ph type="body" sz="quarter" idx="41"/>
          </p:nvPr>
        </p:nvSpPr>
        <p:spPr>
          <a:xfrm>
            <a:off x="6284851" y="3592403"/>
            <a:ext cx="2457751" cy="2805199"/>
          </a:xfrm>
        </p:spPr>
        <p:txBody>
          <a:bodyPr>
            <a:normAutofit/>
          </a:bodyPr>
          <a:lstStyle/>
          <a:p>
            <a:pPr marL="0" indent="0">
              <a:buNone/>
            </a:pPr>
            <a:r>
              <a:rPr lang="en-US" sz="1600"/>
              <a:t>Gene a top commentator on patent law and policy, is the founder of IPWatchdog and a Top 300 IP Strategist.  In 2014, Mr. Quinn was named one of the top 50 most influential people in IP by </a:t>
            </a:r>
            <a:r>
              <a:rPr lang="en-US" sz="1600" i="1"/>
              <a:t>Managing IP Magazine</a:t>
            </a:r>
            <a:r>
              <a:rPr lang="en-US" sz="1600"/>
              <a:t>. And from 2017 to 2020, he has been recognized by </a:t>
            </a:r>
            <a:r>
              <a:rPr lang="en-US" sz="1600" i="1"/>
              <a:t>IAM Magazine </a:t>
            </a:r>
            <a:r>
              <a:rPr lang="en-US" sz="1600"/>
              <a:t>as one of the top IP strategists in the world.</a:t>
            </a:r>
          </a:p>
        </p:txBody>
      </p:sp>
      <p:sp>
        <p:nvSpPr>
          <p:cNvPr id="16" name="Text Placeholder 15">
            <a:extLst>
              <a:ext uri="{FF2B5EF4-FFF2-40B4-BE49-F238E27FC236}">
                <a16:creationId xmlns:a16="http://schemas.microsoft.com/office/drawing/2014/main" id="{4F90DA8F-0394-FA49-8DA6-2AAE863A4BA6}"/>
              </a:ext>
            </a:extLst>
          </p:cNvPr>
          <p:cNvSpPr>
            <a:spLocks noGrp="1"/>
          </p:cNvSpPr>
          <p:nvPr>
            <p:ph type="body" sz="quarter" idx="42"/>
          </p:nvPr>
        </p:nvSpPr>
        <p:spPr>
          <a:xfrm>
            <a:off x="9135761" y="3592403"/>
            <a:ext cx="2457751" cy="2805199"/>
          </a:xfrm>
        </p:spPr>
        <p:txBody>
          <a:bodyPr>
            <a:normAutofit lnSpcReduction="10000"/>
          </a:bodyPr>
          <a:lstStyle/>
          <a:p>
            <a:pPr marL="0" indent="0">
              <a:buNone/>
            </a:pPr>
            <a:r>
              <a:rPr lang="en-US" sz="1600"/>
              <a:t>Christine is trial lawyer with a chemistry background. She has advised clients on IP disputes, patent office trials, and licensing monetization efforts across a vast range of technologies and industries. She represents plaintiffs and defendants ranging from individual inventors to Fortune 500 companies in district court, the PTAB, and the International Trade Commission.</a:t>
            </a:r>
          </a:p>
        </p:txBody>
      </p:sp>
      <p:pic>
        <p:nvPicPr>
          <p:cNvPr id="21" name="Picture Placeholder 19">
            <a:extLst>
              <a:ext uri="{FF2B5EF4-FFF2-40B4-BE49-F238E27FC236}">
                <a16:creationId xmlns:a16="http://schemas.microsoft.com/office/drawing/2014/main" id="{1F055894-7C0B-3641-89CC-0A8B77087BB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32749" y="899131"/>
            <a:ext cx="1828800" cy="1828800"/>
          </a:xfrm>
          <a:prstGeom prst="rect">
            <a:avLst/>
          </a:prstGeom>
        </p:spPr>
      </p:pic>
      <p:sp>
        <p:nvSpPr>
          <p:cNvPr id="26" name="Text Placeholder 5">
            <a:extLst>
              <a:ext uri="{FF2B5EF4-FFF2-40B4-BE49-F238E27FC236}">
                <a16:creationId xmlns:a16="http://schemas.microsoft.com/office/drawing/2014/main" id="{8547FB34-2118-394A-976D-CB17EB8616D0}"/>
              </a:ext>
            </a:extLst>
          </p:cNvPr>
          <p:cNvSpPr txBox="1">
            <a:spLocks/>
          </p:cNvSpPr>
          <p:nvPr/>
        </p:nvSpPr>
        <p:spPr>
          <a:xfrm>
            <a:off x="571780" y="3265216"/>
            <a:ext cx="2477882" cy="313350"/>
          </a:xfrm>
          <a:prstGeom prst="rect">
            <a:avLst/>
          </a:prstGeom>
        </p:spPr>
        <p:txBody>
          <a:bodyPr vert="horz" lIns="0" tIns="0" rIns="0" bIns="0" rtlCol="0">
            <a:noAutofit/>
          </a:bodyPr>
          <a:lstStyle>
            <a:lvl1pPr marL="0" indent="0" algn="l" defTabSz="914377" rtl="0" eaLnBrk="1" latinLnBrk="0" hangingPunct="1">
              <a:lnSpc>
                <a:spcPct val="10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360000" indent="-252000" algn="l" defTabSz="914377" rtl="0" eaLnBrk="1" latinLnBrk="0" hangingPunct="1">
              <a:lnSpc>
                <a:spcPct val="100000"/>
              </a:lnSpc>
              <a:spcBef>
                <a:spcPts val="500"/>
              </a:spcBef>
              <a:spcAft>
                <a:spcPts val="600"/>
              </a:spcAft>
              <a:buClr>
                <a:schemeClr val="bg1"/>
              </a:buClr>
              <a:buFont typeface="System Font"/>
              <a:buChar char="–"/>
              <a:tabLst/>
              <a:defRPr sz="2400" kern="1200">
                <a:solidFill>
                  <a:schemeClr val="bg1"/>
                </a:solidFill>
                <a:latin typeface="+mn-lt"/>
                <a:ea typeface="+mn-ea"/>
                <a:cs typeface="+mn-cs"/>
              </a:defRPr>
            </a:lvl3pPr>
            <a:lvl4pPr marL="0" indent="0" algn="l" defTabSz="914377" rtl="0" eaLnBrk="1" latinLnBrk="0" hangingPunct="1">
              <a:lnSpc>
                <a:spcPct val="100000"/>
              </a:lnSpc>
              <a:spcBef>
                <a:spcPts val="500"/>
              </a:spcBef>
              <a:spcAft>
                <a:spcPts val="600"/>
              </a:spcAft>
              <a:buClr>
                <a:schemeClr val="bg1"/>
              </a:buClr>
              <a:buFont typeface=".AppleSystemUIFont"/>
              <a:buNone/>
              <a:tabLst/>
              <a:defRPr sz="1800" kern="1200">
                <a:solidFill>
                  <a:schemeClr val="bg1"/>
                </a:solidFill>
                <a:latin typeface="+mn-lt"/>
                <a:ea typeface="+mn-ea"/>
                <a:cs typeface="+mn-cs"/>
              </a:defRPr>
            </a:lvl4pPr>
            <a:lvl5pPr marL="180000" indent="-180000"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sz="1400" b="0" i="1"/>
              <a:t>Powell Gilbert</a:t>
            </a:r>
          </a:p>
        </p:txBody>
      </p:sp>
      <p:sp>
        <p:nvSpPr>
          <p:cNvPr id="27" name="Text Placeholder 5">
            <a:extLst>
              <a:ext uri="{FF2B5EF4-FFF2-40B4-BE49-F238E27FC236}">
                <a16:creationId xmlns:a16="http://schemas.microsoft.com/office/drawing/2014/main" id="{87D3163F-2249-3943-9634-DB2BD3B9C210}"/>
              </a:ext>
            </a:extLst>
          </p:cNvPr>
          <p:cNvSpPr txBox="1">
            <a:spLocks/>
          </p:cNvSpPr>
          <p:nvPr/>
        </p:nvSpPr>
        <p:spPr>
          <a:xfrm>
            <a:off x="3413810" y="3265216"/>
            <a:ext cx="2477882" cy="313350"/>
          </a:xfrm>
          <a:prstGeom prst="rect">
            <a:avLst/>
          </a:prstGeom>
        </p:spPr>
        <p:txBody>
          <a:bodyPr vert="horz" lIns="0" tIns="0" rIns="0" bIns="0" rtlCol="0">
            <a:noAutofit/>
          </a:bodyPr>
          <a:lstStyle>
            <a:lvl1pPr marL="0" indent="0" algn="l" defTabSz="914377" rtl="0" eaLnBrk="1" latinLnBrk="0" hangingPunct="1">
              <a:lnSpc>
                <a:spcPct val="10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360000" indent="-252000" algn="l" defTabSz="914377" rtl="0" eaLnBrk="1" latinLnBrk="0" hangingPunct="1">
              <a:lnSpc>
                <a:spcPct val="100000"/>
              </a:lnSpc>
              <a:spcBef>
                <a:spcPts val="500"/>
              </a:spcBef>
              <a:spcAft>
                <a:spcPts val="600"/>
              </a:spcAft>
              <a:buClr>
                <a:schemeClr val="bg1"/>
              </a:buClr>
              <a:buFont typeface="System Font"/>
              <a:buChar char="–"/>
              <a:tabLst/>
              <a:defRPr sz="2400" kern="1200">
                <a:solidFill>
                  <a:schemeClr val="bg1"/>
                </a:solidFill>
                <a:latin typeface="+mn-lt"/>
                <a:ea typeface="+mn-ea"/>
                <a:cs typeface="+mn-cs"/>
              </a:defRPr>
            </a:lvl3pPr>
            <a:lvl4pPr marL="0" indent="0" algn="l" defTabSz="914377" rtl="0" eaLnBrk="1" latinLnBrk="0" hangingPunct="1">
              <a:lnSpc>
                <a:spcPct val="100000"/>
              </a:lnSpc>
              <a:spcBef>
                <a:spcPts val="500"/>
              </a:spcBef>
              <a:spcAft>
                <a:spcPts val="600"/>
              </a:spcAft>
              <a:buClr>
                <a:schemeClr val="bg1"/>
              </a:buClr>
              <a:buFont typeface=".AppleSystemUIFont"/>
              <a:buNone/>
              <a:tabLst/>
              <a:defRPr sz="1800" kern="1200">
                <a:solidFill>
                  <a:schemeClr val="bg1"/>
                </a:solidFill>
                <a:latin typeface="+mn-lt"/>
                <a:ea typeface="+mn-ea"/>
                <a:cs typeface="+mn-cs"/>
              </a:defRPr>
            </a:lvl4pPr>
            <a:lvl5pPr marL="180000" indent="-180000"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sz="1400" b="0" i="1"/>
              <a:t>Darts-IP</a:t>
            </a:r>
          </a:p>
        </p:txBody>
      </p:sp>
      <p:sp>
        <p:nvSpPr>
          <p:cNvPr id="28" name="Text Placeholder 5">
            <a:extLst>
              <a:ext uri="{FF2B5EF4-FFF2-40B4-BE49-F238E27FC236}">
                <a16:creationId xmlns:a16="http://schemas.microsoft.com/office/drawing/2014/main" id="{4920D072-B424-BC49-BE46-EA3044597683}"/>
              </a:ext>
            </a:extLst>
          </p:cNvPr>
          <p:cNvSpPr txBox="1">
            <a:spLocks/>
          </p:cNvSpPr>
          <p:nvPr/>
        </p:nvSpPr>
        <p:spPr>
          <a:xfrm>
            <a:off x="6300310" y="3265216"/>
            <a:ext cx="2477882" cy="313350"/>
          </a:xfrm>
          <a:prstGeom prst="rect">
            <a:avLst/>
          </a:prstGeom>
        </p:spPr>
        <p:txBody>
          <a:bodyPr vert="horz" lIns="0" tIns="0" rIns="0" bIns="0" rtlCol="0">
            <a:noAutofit/>
          </a:bodyPr>
          <a:lstStyle>
            <a:lvl1pPr marL="0" indent="0" algn="l" defTabSz="914377" rtl="0" eaLnBrk="1" latinLnBrk="0" hangingPunct="1">
              <a:lnSpc>
                <a:spcPct val="10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360000" indent="-252000" algn="l" defTabSz="914377" rtl="0" eaLnBrk="1" latinLnBrk="0" hangingPunct="1">
              <a:lnSpc>
                <a:spcPct val="100000"/>
              </a:lnSpc>
              <a:spcBef>
                <a:spcPts val="500"/>
              </a:spcBef>
              <a:spcAft>
                <a:spcPts val="600"/>
              </a:spcAft>
              <a:buClr>
                <a:schemeClr val="bg1"/>
              </a:buClr>
              <a:buFont typeface="System Font"/>
              <a:buChar char="–"/>
              <a:tabLst/>
              <a:defRPr sz="2400" kern="1200">
                <a:solidFill>
                  <a:schemeClr val="bg1"/>
                </a:solidFill>
                <a:latin typeface="+mn-lt"/>
                <a:ea typeface="+mn-ea"/>
                <a:cs typeface="+mn-cs"/>
              </a:defRPr>
            </a:lvl3pPr>
            <a:lvl4pPr marL="0" indent="0" algn="l" defTabSz="914377" rtl="0" eaLnBrk="1" latinLnBrk="0" hangingPunct="1">
              <a:lnSpc>
                <a:spcPct val="100000"/>
              </a:lnSpc>
              <a:spcBef>
                <a:spcPts val="500"/>
              </a:spcBef>
              <a:spcAft>
                <a:spcPts val="600"/>
              </a:spcAft>
              <a:buClr>
                <a:schemeClr val="bg1"/>
              </a:buClr>
              <a:buFont typeface=".AppleSystemUIFont"/>
              <a:buNone/>
              <a:tabLst/>
              <a:defRPr sz="1800" kern="1200">
                <a:solidFill>
                  <a:schemeClr val="bg1"/>
                </a:solidFill>
                <a:latin typeface="+mn-lt"/>
                <a:ea typeface="+mn-ea"/>
                <a:cs typeface="+mn-cs"/>
              </a:defRPr>
            </a:lvl4pPr>
            <a:lvl5pPr marL="180000" indent="-180000"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sz="1400" b="0" i="1"/>
              <a:t>IPWatchdog</a:t>
            </a:r>
          </a:p>
        </p:txBody>
      </p:sp>
      <p:sp>
        <p:nvSpPr>
          <p:cNvPr id="30" name="Text Placeholder 5">
            <a:extLst>
              <a:ext uri="{FF2B5EF4-FFF2-40B4-BE49-F238E27FC236}">
                <a16:creationId xmlns:a16="http://schemas.microsoft.com/office/drawing/2014/main" id="{4146DB5A-6706-694A-B1AF-7E1881930A7D}"/>
              </a:ext>
            </a:extLst>
          </p:cNvPr>
          <p:cNvSpPr txBox="1">
            <a:spLocks/>
          </p:cNvSpPr>
          <p:nvPr/>
        </p:nvSpPr>
        <p:spPr>
          <a:xfrm>
            <a:off x="9152677" y="3265216"/>
            <a:ext cx="2477882" cy="313350"/>
          </a:xfrm>
          <a:prstGeom prst="rect">
            <a:avLst/>
          </a:prstGeom>
        </p:spPr>
        <p:txBody>
          <a:bodyPr vert="horz" lIns="0" tIns="0" rIns="0" bIns="0" rtlCol="0">
            <a:noAutofit/>
          </a:bodyPr>
          <a:lstStyle>
            <a:lvl1pPr marL="0" indent="0" algn="l" defTabSz="914377" rtl="0" eaLnBrk="1" latinLnBrk="0" hangingPunct="1">
              <a:lnSpc>
                <a:spcPct val="100000"/>
              </a:lnSpc>
              <a:spcBef>
                <a:spcPts val="500"/>
              </a:spcBef>
              <a:spcAft>
                <a:spcPts val="600"/>
              </a:spcAft>
              <a:buClr>
                <a:schemeClr val="bg1"/>
              </a:buClr>
              <a:buFont typeface="Arial" panose="020B0604020202020204" pitchFamily="34" charset="0"/>
              <a:buNone/>
              <a:defRPr sz="2400" b="1" kern="1200">
                <a:solidFill>
                  <a:schemeClr val="tx1"/>
                </a:solidFill>
                <a:latin typeface="+mn-lt"/>
                <a:ea typeface="+mn-ea"/>
                <a:cs typeface="+mn-cs"/>
              </a:defRPr>
            </a:lvl1pPr>
            <a:lvl2pPr marL="181783" indent="-180000"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360000" indent="-252000" algn="l" defTabSz="914377" rtl="0" eaLnBrk="1" latinLnBrk="0" hangingPunct="1">
              <a:lnSpc>
                <a:spcPct val="100000"/>
              </a:lnSpc>
              <a:spcBef>
                <a:spcPts val="500"/>
              </a:spcBef>
              <a:spcAft>
                <a:spcPts val="600"/>
              </a:spcAft>
              <a:buClr>
                <a:schemeClr val="bg1"/>
              </a:buClr>
              <a:buFont typeface="System Font"/>
              <a:buChar char="–"/>
              <a:tabLst/>
              <a:defRPr sz="2400" kern="1200">
                <a:solidFill>
                  <a:schemeClr val="bg1"/>
                </a:solidFill>
                <a:latin typeface="+mn-lt"/>
                <a:ea typeface="+mn-ea"/>
                <a:cs typeface="+mn-cs"/>
              </a:defRPr>
            </a:lvl3pPr>
            <a:lvl4pPr marL="0" indent="0" algn="l" defTabSz="914377" rtl="0" eaLnBrk="1" latinLnBrk="0" hangingPunct="1">
              <a:lnSpc>
                <a:spcPct val="100000"/>
              </a:lnSpc>
              <a:spcBef>
                <a:spcPts val="500"/>
              </a:spcBef>
              <a:spcAft>
                <a:spcPts val="600"/>
              </a:spcAft>
              <a:buClr>
                <a:schemeClr val="bg1"/>
              </a:buClr>
              <a:buFont typeface=".AppleSystemUIFont"/>
              <a:buNone/>
              <a:tabLst/>
              <a:defRPr sz="1800" kern="1200">
                <a:solidFill>
                  <a:schemeClr val="bg1"/>
                </a:solidFill>
                <a:latin typeface="+mn-lt"/>
                <a:ea typeface="+mn-ea"/>
                <a:cs typeface="+mn-cs"/>
              </a:defRPr>
            </a:lvl4pPr>
            <a:lvl5pPr marL="180000" indent="-180000"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5pPr>
            <a:lvl6pPr marL="360000" indent="-216000"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0" indent="0" algn="l" defTabSz="914377" rtl="0" eaLnBrk="1" latinLnBrk="0" hangingPunct="1">
              <a:lnSpc>
                <a:spcPct val="90000"/>
              </a:lnSpc>
              <a:spcBef>
                <a:spcPts val="500"/>
              </a:spcBef>
              <a:buClr>
                <a:schemeClr val="bg1"/>
              </a:buClr>
              <a:buFont typeface="Arial" panose="020B0604020202020204" pitchFamily="34" charset="0"/>
              <a:buNone/>
              <a:defRPr sz="1400" kern="1200">
                <a:solidFill>
                  <a:schemeClr val="bg1"/>
                </a:solidFill>
                <a:latin typeface="+mn-lt"/>
                <a:ea typeface="+mn-ea"/>
                <a:cs typeface="+mn-cs"/>
              </a:defRPr>
            </a:lvl7pPr>
            <a:lvl8pPr marL="144000" indent="-144000" algn="l" defTabSz="914377"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8pPr>
            <a:lvl9pPr marL="288000" indent="-1800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9pPr>
          </a:lstStyle>
          <a:p>
            <a:r>
              <a:rPr lang="en-US" sz="1400" b="0" i="1"/>
              <a:t>Robins Kaplan</a:t>
            </a:r>
          </a:p>
        </p:txBody>
      </p:sp>
    </p:spTree>
    <p:extLst>
      <p:ext uri="{BB962C8B-B14F-4D97-AF65-F5344CB8AC3E}">
        <p14:creationId xmlns:p14="http://schemas.microsoft.com/office/powerpoint/2010/main" val="323932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D45733-5998-4880-8E77-C56365EFA718}"/>
              </a:ext>
            </a:extLst>
          </p:cNvPr>
          <p:cNvSpPr>
            <a:spLocks noGrp="1"/>
          </p:cNvSpPr>
          <p:nvPr>
            <p:ph type="sldNum" sz="quarter" idx="4"/>
          </p:nvPr>
        </p:nvSpPr>
        <p:spPr/>
        <p:txBody>
          <a:bodyPr/>
          <a:lstStyle/>
          <a:p>
            <a:fld id="{ACE40072-2050-E24D-B430-547640EDA0F9}" type="slidenum">
              <a:rPr lang="en-GB" smtClean="0"/>
              <a:pPr/>
              <a:t>4</a:t>
            </a:fld>
            <a:endParaRPr lang="en-GB"/>
          </a:p>
        </p:txBody>
      </p:sp>
      <p:sp>
        <p:nvSpPr>
          <p:cNvPr id="3" name="Footer Placeholder 2">
            <a:extLst>
              <a:ext uri="{FF2B5EF4-FFF2-40B4-BE49-F238E27FC236}">
                <a16:creationId xmlns:a16="http://schemas.microsoft.com/office/drawing/2014/main" id="{E5ACE2CE-FA3A-46F9-AEDB-58E19DB9ECDB}"/>
              </a:ext>
            </a:extLst>
          </p:cNvPr>
          <p:cNvSpPr>
            <a:spLocks noGrp="1"/>
          </p:cNvSpPr>
          <p:nvPr>
            <p:ph type="ftr" sz="quarter" idx="3"/>
          </p:nvPr>
        </p:nvSpPr>
        <p:spPr/>
        <p:txBody>
          <a:bodyPr/>
          <a:lstStyle/>
          <a:p>
            <a:r>
              <a:rPr lang="en-US"/>
              <a:t>Multi-Jurisdiction Cross-Border Patent Litigation: A Global Affair</a:t>
            </a:r>
          </a:p>
        </p:txBody>
      </p:sp>
      <p:sp>
        <p:nvSpPr>
          <p:cNvPr id="4" name="Title 3">
            <a:extLst>
              <a:ext uri="{FF2B5EF4-FFF2-40B4-BE49-F238E27FC236}">
                <a16:creationId xmlns:a16="http://schemas.microsoft.com/office/drawing/2014/main" id="{1B3D2CAC-50F4-4993-8E87-C7864DA4AFB3}"/>
              </a:ext>
            </a:extLst>
          </p:cNvPr>
          <p:cNvSpPr>
            <a:spLocks noGrp="1"/>
          </p:cNvSpPr>
          <p:nvPr>
            <p:ph type="title"/>
          </p:nvPr>
        </p:nvSpPr>
        <p:spPr/>
        <p:txBody>
          <a:bodyPr/>
          <a:lstStyle/>
          <a:p>
            <a:r>
              <a:rPr lang="en-US" sz="3200"/>
              <a:t>Multi-Jurisdiction Cross-Border Patent Litigation: </a:t>
            </a:r>
            <a:br>
              <a:rPr lang="en-US" sz="3200"/>
            </a:br>
            <a:r>
              <a:rPr lang="en-US" sz="3200"/>
              <a:t>A Global Affair</a:t>
            </a:r>
            <a:br>
              <a:rPr lang="en-US" sz="3200"/>
            </a:br>
            <a:endParaRPr lang="en-US"/>
          </a:p>
        </p:txBody>
      </p:sp>
      <p:sp>
        <p:nvSpPr>
          <p:cNvPr id="5" name="Text Placeholder 4">
            <a:extLst>
              <a:ext uri="{FF2B5EF4-FFF2-40B4-BE49-F238E27FC236}">
                <a16:creationId xmlns:a16="http://schemas.microsoft.com/office/drawing/2014/main" id="{E62FE1C1-5886-4ECF-A429-8E613793E404}"/>
              </a:ext>
            </a:extLst>
          </p:cNvPr>
          <p:cNvSpPr>
            <a:spLocks noGrp="1"/>
          </p:cNvSpPr>
          <p:nvPr>
            <p:ph type="body" sz="quarter" idx="34"/>
          </p:nvPr>
        </p:nvSpPr>
        <p:spPr>
          <a:xfrm>
            <a:off x="8284445" y="481468"/>
            <a:ext cx="3593600" cy="4548188"/>
          </a:xfrm>
        </p:spPr>
        <p:txBody>
          <a:bodyPr>
            <a:noAutofit/>
          </a:bodyPr>
          <a:lstStyle/>
          <a:p>
            <a:pPr marL="0" indent="0">
              <a:lnSpc>
                <a:spcPct val="120000"/>
              </a:lnSpc>
              <a:buNone/>
            </a:pPr>
            <a:r>
              <a:rPr lang="en-US" sz="1500"/>
              <a:t>The United States is known internationally for greater discovery, but even within the U.S. there are significant variations. The U.S. International Trade Commission can offer exclusion orders and cease and desist orders, the Patent Trial and Appeal Board can invalid patents and frequently does just that, and district courts across the country range from patent owner friendly in the Eastern and Western Districts of Texas, to district courts that can be rather inhospitable to patent owners, particularly when they are suing large multinational corporations.</a:t>
            </a:r>
          </a:p>
          <a:p>
            <a:pPr marL="0" indent="0">
              <a:lnSpc>
                <a:spcPct val="120000"/>
              </a:lnSpc>
              <a:buNone/>
            </a:pPr>
            <a:r>
              <a:rPr lang="en-US" sz="1500"/>
              <a:t>Just as critically, these variations exist on a global scale as well. The United Kingdom has shown a willingness to award worldwide royalties, in China successful patent owners receive injunctions in almost all cases, many increasingly find Germany the best of all worlds, but others will say it is no panacea.</a:t>
            </a:r>
            <a:endParaRPr lang="en-US" sz="1400"/>
          </a:p>
        </p:txBody>
      </p:sp>
      <p:sp>
        <p:nvSpPr>
          <p:cNvPr id="6" name="Rectangle 5">
            <a:extLst>
              <a:ext uri="{FF2B5EF4-FFF2-40B4-BE49-F238E27FC236}">
                <a16:creationId xmlns:a16="http://schemas.microsoft.com/office/drawing/2014/main" id="{46A67A61-6B0E-4ED8-9B84-3F1637ABA0C6}"/>
              </a:ext>
            </a:extLst>
          </p:cNvPr>
          <p:cNvSpPr/>
          <p:nvPr/>
        </p:nvSpPr>
        <p:spPr>
          <a:xfrm>
            <a:off x="4428756" y="475074"/>
            <a:ext cx="3716438" cy="5821850"/>
          </a:xfrm>
          <a:prstGeom prst="rect">
            <a:avLst/>
          </a:prstGeom>
        </p:spPr>
        <p:txBody>
          <a:bodyPr wrap="square">
            <a:spAutoFit/>
          </a:bodyPr>
          <a:lstStyle/>
          <a:p>
            <a:pPr algn="ctr">
              <a:lnSpc>
                <a:spcPct val="120000"/>
              </a:lnSpc>
            </a:pPr>
            <a:r>
              <a:rPr lang="en-US" sz="2600" b="1">
                <a:solidFill>
                  <a:schemeClr val="accent1">
                    <a:lumMod val="75000"/>
                  </a:schemeClr>
                </a:solidFill>
              </a:rPr>
              <a:t>Patent litigation is increasingly a multi-jurisdiction, cross border affair that requires strategic consideration. In order to make a strategic decision, it is imperative that patent owners understand the balance between risks and benefits for each jurisdiction.</a:t>
            </a:r>
          </a:p>
        </p:txBody>
      </p:sp>
    </p:spTree>
    <p:extLst>
      <p:ext uri="{BB962C8B-B14F-4D97-AF65-F5344CB8AC3E}">
        <p14:creationId xmlns:p14="http://schemas.microsoft.com/office/powerpoint/2010/main" val="285005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B9A21F-A574-413F-A421-2F0AF2C78136}"/>
              </a:ext>
            </a:extLst>
          </p:cNvPr>
          <p:cNvSpPr>
            <a:spLocks noGrp="1"/>
          </p:cNvSpPr>
          <p:nvPr>
            <p:ph type="sldNum" sz="quarter" idx="4"/>
          </p:nvPr>
        </p:nvSpPr>
        <p:spPr/>
        <p:txBody>
          <a:bodyPr/>
          <a:lstStyle/>
          <a:p>
            <a:fld id="{ACE40072-2050-E24D-B430-547640EDA0F9}" type="slidenum">
              <a:rPr lang="en-GB" smtClean="0"/>
              <a:pPr/>
              <a:t>5</a:t>
            </a:fld>
            <a:endParaRPr lang="en-GB"/>
          </a:p>
        </p:txBody>
      </p:sp>
      <p:sp>
        <p:nvSpPr>
          <p:cNvPr id="4" name="Footer Placeholder 3">
            <a:extLst>
              <a:ext uri="{FF2B5EF4-FFF2-40B4-BE49-F238E27FC236}">
                <a16:creationId xmlns:a16="http://schemas.microsoft.com/office/drawing/2014/main" id="{21B3BC5B-6A8E-4CD0-9EAE-3381A0B93B51}"/>
              </a:ext>
            </a:extLst>
          </p:cNvPr>
          <p:cNvSpPr>
            <a:spLocks noGrp="1"/>
          </p:cNvSpPr>
          <p:nvPr>
            <p:ph type="ftr" sz="quarter" idx="3"/>
          </p:nvPr>
        </p:nvSpPr>
        <p:spPr/>
        <p:txBody>
          <a:bodyPr/>
          <a:lstStyle/>
          <a:p>
            <a:r>
              <a:rPr lang="en-US"/>
              <a:t>Multi-Jurisdiction Cross-Border Patent Litigation: A Global Affair</a:t>
            </a:r>
          </a:p>
        </p:txBody>
      </p:sp>
      <p:sp>
        <p:nvSpPr>
          <p:cNvPr id="5" name="Title 4">
            <a:extLst>
              <a:ext uri="{FF2B5EF4-FFF2-40B4-BE49-F238E27FC236}">
                <a16:creationId xmlns:a16="http://schemas.microsoft.com/office/drawing/2014/main" id="{1C4D249F-1E0C-45C5-8E23-354BE6A488FA}"/>
              </a:ext>
            </a:extLst>
          </p:cNvPr>
          <p:cNvSpPr>
            <a:spLocks noGrp="1"/>
          </p:cNvSpPr>
          <p:nvPr>
            <p:ph type="title"/>
          </p:nvPr>
        </p:nvSpPr>
        <p:spPr/>
        <p:txBody>
          <a:bodyPr/>
          <a:lstStyle/>
          <a:p>
            <a:r>
              <a:rPr lang="en-US" sz="3200"/>
              <a:t>Patent families with multi-jurisdiction litigation</a:t>
            </a:r>
            <a:endParaRPr lang="en-US"/>
          </a:p>
        </p:txBody>
      </p:sp>
      <p:sp>
        <p:nvSpPr>
          <p:cNvPr id="10" name="Rectangle 9">
            <a:extLst>
              <a:ext uri="{FF2B5EF4-FFF2-40B4-BE49-F238E27FC236}">
                <a16:creationId xmlns:a16="http://schemas.microsoft.com/office/drawing/2014/main" id="{A8579BDA-8B00-4395-A626-77F62DA6073E}"/>
              </a:ext>
            </a:extLst>
          </p:cNvPr>
          <p:cNvSpPr/>
          <p:nvPr/>
        </p:nvSpPr>
        <p:spPr>
          <a:xfrm>
            <a:off x="4856694" y="3429000"/>
            <a:ext cx="6630341" cy="3139321"/>
          </a:xfrm>
          <a:prstGeom prst="rect">
            <a:avLst/>
          </a:prstGeom>
        </p:spPr>
        <p:txBody>
          <a:bodyPr wrap="square">
            <a:spAutoFit/>
          </a:bodyPr>
          <a:lstStyle/>
          <a:p>
            <a:r>
              <a:rPr lang="en-US" sz="3600"/>
              <a:t>patent families had litigation* in more than 1 country/jurisdiction in the last 10 years </a:t>
            </a:r>
          </a:p>
          <a:p>
            <a:endParaRPr lang="en-US" sz="2500"/>
          </a:p>
          <a:p>
            <a:endParaRPr lang="en-US" sz="2500"/>
          </a:p>
          <a:p>
            <a:r>
              <a:rPr lang="en-US" sz="2000"/>
              <a:t>*including patent assertions, validity challenges and other actions such as contract disputes</a:t>
            </a:r>
          </a:p>
        </p:txBody>
      </p:sp>
      <p:sp>
        <p:nvSpPr>
          <p:cNvPr id="2" name="Rectangle 1">
            <a:extLst>
              <a:ext uri="{FF2B5EF4-FFF2-40B4-BE49-F238E27FC236}">
                <a16:creationId xmlns:a16="http://schemas.microsoft.com/office/drawing/2014/main" id="{309683C2-4BC9-41E7-85B5-CAB2C898FB42}"/>
              </a:ext>
            </a:extLst>
          </p:cNvPr>
          <p:cNvSpPr/>
          <p:nvPr/>
        </p:nvSpPr>
        <p:spPr>
          <a:xfrm>
            <a:off x="4672820" y="816951"/>
            <a:ext cx="6630341" cy="3154710"/>
          </a:xfrm>
          <a:prstGeom prst="rect">
            <a:avLst/>
          </a:prstGeom>
        </p:spPr>
        <p:txBody>
          <a:bodyPr wrap="none" lIns="91440" tIns="45720" rIns="91440" bIns="45720" anchor="t">
            <a:spAutoFit/>
          </a:bodyPr>
          <a:lstStyle/>
          <a:p>
            <a:pPr algn="ctr"/>
            <a:r>
              <a:rPr lang="en-US" sz="19900" b="1">
                <a:solidFill>
                  <a:schemeClr val="accent1"/>
                </a:solidFill>
              </a:rPr>
              <a:t>5000+</a:t>
            </a:r>
          </a:p>
        </p:txBody>
      </p:sp>
    </p:spTree>
    <p:extLst>
      <p:ext uri="{BB962C8B-B14F-4D97-AF65-F5344CB8AC3E}">
        <p14:creationId xmlns:p14="http://schemas.microsoft.com/office/powerpoint/2010/main" val="323185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6B8A9D-7DC6-4856-B147-385060E08923}"/>
              </a:ext>
            </a:extLst>
          </p:cNvPr>
          <p:cNvSpPr>
            <a:spLocks noGrp="1"/>
          </p:cNvSpPr>
          <p:nvPr>
            <p:ph type="title"/>
          </p:nvPr>
        </p:nvSpPr>
        <p:spPr>
          <a:xfrm>
            <a:off x="1971706" y="542475"/>
            <a:ext cx="8248589" cy="395878"/>
          </a:xfrm>
        </p:spPr>
        <p:txBody>
          <a:bodyPr vert="horz" lIns="91440" tIns="45720" rIns="91440" bIns="45720" rtlCol="0" anchor="ctr">
            <a:normAutofit fontScale="90000"/>
          </a:bodyPr>
          <a:lstStyle/>
          <a:p>
            <a:r>
              <a:rPr lang="en-US" sz="5200"/>
              <a:t>NPE Litigation outside the U.S.</a:t>
            </a:r>
          </a:p>
        </p:txBody>
      </p:sp>
      <p:sp>
        <p:nvSpPr>
          <p:cNvPr id="11" name="Footer Placeholder 3">
            <a:extLst>
              <a:ext uri="{FF2B5EF4-FFF2-40B4-BE49-F238E27FC236}">
                <a16:creationId xmlns:a16="http://schemas.microsoft.com/office/drawing/2014/main" id="{3A864666-C5D5-784C-9843-B60A5D431C1A}"/>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grpSp>
        <p:nvGrpSpPr>
          <p:cNvPr id="14" name="Groupe 13">
            <a:extLst>
              <a:ext uri="{FF2B5EF4-FFF2-40B4-BE49-F238E27FC236}">
                <a16:creationId xmlns:a16="http://schemas.microsoft.com/office/drawing/2014/main" id="{3335C5C5-DE97-7341-B246-EC8D9BE2FF5E}"/>
              </a:ext>
            </a:extLst>
          </p:cNvPr>
          <p:cNvGrpSpPr/>
          <p:nvPr/>
        </p:nvGrpSpPr>
        <p:grpSpPr>
          <a:xfrm>
            <a:off x="1777142" y="1214483"/>
            <a:ext cx="8637716" cy="5051898"/>
            <a:chOff x="2200147" y="1196502"/>
            <a:chExt cx="8637716" cy="5051898"/>
          </a:xfrm>
        </p:grpSpPr>
        <p:pic>
          <p:nvPicPr>
            <p:cNvPr id="9" name="Imagem 8">
              <a:extLst>
                <a:ext uri="{FF2B5EF4-FFF2-40B4-BE49-F238E27FC236}">
                  <a16:creationId xmlns:a16="http://schemas.microsoft.com/office/drawing/2014/main" id="{2FC8F37D-777E-416A-869A-56874AB93296}"/>
                </a:ext>
              </a:extLst>
            </p:cNvPr>
            <p:cNvPicPr>
              <a:picLocks noChangeAspect="1"/>
            </p:cNvPicPr>
            <p:nvPr/>
          </p:nvPicPr>
          <p:blipFill>
            <a:blip r:embed="rId3"/>
            <a:stretch>
              <a:fillRect/>
            </a:stretch>
          </p:blipFill>
          <p:spPr>
            <a:xfrm>
              <a:off x="2200147" y="1196502"/>
              <a:ext cx="4127500" cy="4175598"/>
            </a:xfrm>
            <a:prstGeom prst="rect">
              <a:avLst/>
            </a:prstGeom>
          </p:spPr>
        </p:pic>
        <p:sp>
          <p:nvSpPr>
            <p:cNvPr id="6" name="CaixaDeTexto 5">
              <a:extLst>
                <a:ext uri="{FF2B5EF4-FFF2-40B4-BE49-F238E27FC236}">
                  <a16:creationId xmlns:a16="http://schemas.microsoft.com/office/drawing/2014/main" id="{E12CB4D3-4746-42C8-9937-5CA98BC4DD75}"/>
                </a:ext>
              </a:extLst>
            </p:cNvPr>
            <p:cNvSpPr txBox="1"/>
            <p:nvPr/>
          </p:nvSpPr>
          <p:spPr>
            <a:xfrm>
              <a:off x="2200147" y="5372100"/>
              <a:ext cx="4127500" cy="876300"/>
            </a:xfrm>
            <a:prstGeom prst="rect">
              <a:avLst/>
            </a:prstGeom>
            <a:solidFill>
              <a:srgbClr val="000000">
                <a:alpha val="50000"/>
              </a:srgbClr>
            </a:solidFill>
            <a:ln>
              <a:noFill/>
            </a:ln>
          </p:spPr>
          <p:txBody>
            <a:bodyPr wrap="square" rtlCol="0" anchor="ctr">
              <a:noAutofit/>
            </a:bodyPr>
            <a:lstStyle/>
            <a:p>
              <a:pPr algn="ctr">
                <a:spcAft>
                  <a:spcPts val="600"/>
                </a:spcAft>
              </a:pPr>
              <a:r>
                <a:rPr lang="pt-PT" sz="1300" err="1">
                  <a:solidFill>
                    <a:srgbClr val="FFFFFF"/>
                  </a:solidFill>
                </a:rPr>
                <a:t>Source</a:t>
              </a:r>
              <a:r>
                <a:rPr lang="pt-PT" sz="1300">
                  <a:solidFill>
                    <a:srgbClr val="FFFFFF"/>
                  </a:solidFill>
                </a:rPr>
                <a:t>: </a:t>
              </a:r>
              <a:r>
                <a:rPr lang="pt-PT" sz="1300" i="1">
                  <a:solidFill>
                    <a:srgbClr val="FFFFFF"/>
                  </a:solidFill>
                </a:rPr>
                <a:t>IP Asia </a:t>
              </a:r>
              <a:r>
                <a:rPr lang="pt-PT" sz="1300" i="1" err="1">
                  <a:solidFill>
                    <a:srgbClr val="FFFFFF"/>
                  </a:solidFill>
                </a:rPr>
                <a:t>Report</a:t>
              </a:r>
              <a:r>
                <a:rPr lang="pt-PT" sz="1300">
                  <a:solidFill>
                    <a:srgbClr val="FFFFFF"/>
                  </a:solidFill>
                </a:rPr>
                <a:t>, </a:t>
              </a:r>
              <a:r>
                <a:rPr lang="pt-PT" sz="1300" err="1">
                  <a:solidFill>
                    <a:srgbClr val="FFFFFF"/>
                  </a:solidFill>
                </a:rPr>
                <a:t>Clarivate</a:t>
              </a:r>
              <a:r>
                <a:rPr lang="pt-PT" sz="1300">
                  <a:solidFill>
                    <a:srgbClr val="FFFFFF"/>
                  </a:solidFill>
                </a:rPr>
                <a:t>, 2020</a:t>
              </a:r>
            </a:p>
          </p:txBody>
        </p:sp>
        <p:pic>
          <p:nvPicPr>
            <p:cNvPr id="10" name="Imagem 9">
              <a:extLst>
                <a:ext uri="{FF2B5EF4-FFF2-40B4-BE49-F238E27FC236}">
                  <a16:creationId xmlns:a16="http://schemas.microsoft.com/office/drawing/2014/main" id="{5C377860-FC28-4812-93BE-0A440F481412}"/>
                </a:ext>
              </a:extLst>
            </p:cNvPr>
            <p:cNvPicPr>
              <a:picLocks noChangeAspect="1"/>
            </p:cNvPicPr>
            <p:nvPr/>
          </p:nvPicPr>
          <p:blipFill>
            <a:blip r:embed="rId4"/>
            <a:srcRect/>
            <a:stretch/>
          </p:blipFill>
          <p:spPr>
            <a:xfrm>
              <a:off x="6710363" y="1805680"/>
              <a:ext cx="4127500" cy="2845289"/>
            </a:xfrm>
            <a:prstGeom prst="rect">
              <a:avLst/>
            </a:prstGeom>
          </p:spPr>
        </p:pic>
        <p:sp>
          <p:nvSpPr>
            <p:cNvPr id="13" name="CaixaDeTexto 5">
              <a:extLst>
                <a:ext uri="{FF2B5EF4-FFF2-40B4-BE49-F238E27FC236}">
                  <a16:creationId xmlns:a16="http://schemas.microsoft.com/office/drawing/2014/main" id="{5178D496-CCB8-174B-8AAD-4DF9A32FF47A}"/>
                </a:ext>
              </a:extLst>
            </p:cNvPr>
            <p:cNvSpPr txBox="1"/>
            <p:nvPr/>
          </p:nvSpPr>
          <p:spPr>
            <a:xfrm>
              <a:off x="6710363" y="5372100"/>
              <a:ext cx="4127500" cy="876300"/>
            </a:xfrm>
            <a:prstGeom prst="rect">
              <a:avLst/>
            </a:prstGeom>
            <a:solidFill>
              <a:srgbClr val="000000">
                <a:alpha val="50000"/>
              </a:srgbClr>
            </a:solidFill>
            <a:ln>
              <a:noFill/>
            </a:ln>
          </p:spPr>
          <p:txBody>
            <a:bodyPr wrap="square" rtlCol="0" anchor="ctr">
              <a:noAutofit/>
            </a:bodyPr>
            <a:lstStyle/>
            <a:p>
              <a:pPr algn="ctr">
                <a:spcAft>
                  <a:spcPts val="600"/>
                </a:spcAft>
              </a:pPr>
              <a:r>
                <a:rPr lang="pt-PT" sz="1300" err="1">
                  <a:solidFill>
                    <a:srgbClr val="FFFFFF"/>
                  </a:solidFill>
                </a:rPr>
                <a:t>Source</a:t>
              </a:r>
              <a:r>
                <a:rPr lang="pt-PT" sz="1300">
                  <a:solidFill>
                    <a:srgbClr val="FFFFFF"/>
                  </a:solidFill>
                </a:rPr>
                <a:t>: </a:t>
              </a:r>
              <a:r>
                <a:rPr lang="pt-PT" sz="1300" i="1">
                  <a:solidFill>
                    <a:srgbClr val="FFFFFF"/>
                  </a:solidFill>
                </a:rPr>
                <a:t>NPE </a:t>
              </a:r>
              <a:r>
                <a:rPr lang="pt-PT" sz="1300" i="1" err="1">
                  <a:solidFill>
                    <a:srgbClr val="FFFFFF"/>
                  </a:solidFill>
                </a:rPr>
                <a:t>Litigation</a:t>
              </a:r>
              <a:r>
                <a:rPr lang="pt-PT" sz="1300" i="1">
                  <a:solidFill>
                    <a:srgbClr val="FFFFFF"/>
                  </a:solidFill>
                </a:rPr>
                <a:t> in </a:t>
              </a:r>
              <a:r>
                <a:rPr lang="pt-PT" sz="1300" i="1" err="1">
                  <a:solidFill>
                    <a:srgbClr val="FFFFFF"/>
                  </a:solidFill>
                </a:rPr>
                <a:t>Europe</a:t>
              </a:r>
              <a:r>
                <a:rPr lang="pt-PT" sz="1300" i="1">
                  <a:solidFill>
                    <a:srgbClr val="FFFFFF"/>
                  </a:solidFill>
                </a:rPr>
                <a:t>, </a:t>
              </a:r>
              <a:r>
                <a:rPr lang="pt-PT" sz="1300" i="1" err="1">
                  <a:solidFill>
                    <a:srgbClr val="FFFFFF"/>
                  </a:solidFill>
                </a:rPr>
                <a:t>Facts</a:t>
              </a:r>
              <a:r>
                <a:rPr lang="pt-PT" sz="1300" i="1">
                  <a:solidFill>
                    <a:srgbClr val="FFFFFF"/>
                  </a:solidFill>
                </a:rPr>
                <a:t> </a:t>
              </a:r>
              <a:r>
                <a:rPr lang="pt-PT" sz="1300" i="1" err="1">
                  <a:solidFill>
                    <a:srgbClr val="FFFFFF"/>
                  </a:solidFill>
                </a:rPr>
                <a:t>and</a:t>
              </a:r>
              <a:r>
                <a:rPr lang="pt-PT" sz="1300" i="1">
                  <a:solidFill>
                    <a:srgbClr val="FFFFFF"/>
                  </a:solidFill>
                </a:rPr>
                <a:t> Figures</a:t>
              </a:r>
              <a:r>
                <a:rPr lang="pt-PT" sz="1300">
                  <a:solidFill>
                    <a:srgbClr val="FFFFFF"/>
                  </a:solidFill>
                </a:rPr>
                <a:t>, </a:t>
              </a:r>
              <a:br>
                <a:rPr lang="pt-PT" sz="1300">
                  <a:solidFill>
                    <a:srgbClr val="FFFFFF"/>
                  </a:solidFill>
                </a:rPr>
              </a:br>
              <a:r>
                <a:rPr lang="pt-PT" sz="1300" err="1">
                  <a:solidFill>
                    <a:srgbClr val="FFFFFF"/>
                  </a:solidFill>
                </a:rPr>
                <a:t>Darts-ip</a:t>
              </a:r>
              <a:r>
                <a:rPr lang="pt-PT" sz="1300">
                  <a:solidFill>
                    <a:srgbClr val="FFFFFF"/>
                  </a:solidFill>
                </a:rPr>
                <a:t>, 2018</a:t>
              </a:r>
            </a:p>
          </p:txBody>
        </p:sp>
      </p:grpSp>
    </p:spTree>
    <p:extLst>
      <p:ext uri="{BB962C8B-B14F-4D97-AF65-F5344CB8AC3E}">
        <p14:creationId xmlns:p14="http://schemas.microsoft.com/office/powerpoint/2010/main" val="165102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658A0-25D1-41DE-8ABA-F53B63283EAC}"/>
              </a:ext>
            </a:extLst>
          </p:cNvPr>
          <p:cNvSpPr>
            <a:spLocks noGrp="1"/>
          </p:cNvSpPr>
          <p:nvPr>
            <p:ph type="sldNum" sz="quarter" idx="4"/>
          </p:nvPr>
        </p:nvSpPr>
        <p:spPr/>
        <p:txBody>
          <a:bodyPr/>
          <a:lstStyle/>
          <a:p>
            <a:fld id="{ACE40072-2050-E24D-B430-547640EDA0F9}" type="slidenum">
              <a:rPr lang="en-GB" smtClean="0"/>
              <a:pPr/>
              <a:t>7</a:t>
            </a:fld>
            <a:endParaRPr lang="en-GB"/>
          </a:p>
        </p:txBody>
      </p:sp>
      <p:sp>
        <p:nvSpPr>
          <p:cNvPr id="4" name="Title 3">
            <a:extLst>
              <a:ext uri="{FF2B5EF4-FFF2-40B4-BE49-F238E27FC236}">
                <a16:creationId xmlns:a16="http://schemas.microsoft.com/office/drawing/2014/main" id="{FA31A7E4-E0FE-41C8-BAAA-974953D5C70C}"/>
              </a:ext>
            </a:extLst>
          </p:cNvPr>
          <p:cNvSpPr>
            <a:spLocks noGrp="1"/>
          </p:cNvSpPr>
          <p:nvPr>
            <p:ph type="title"/>
          </p:nvPr>
        </p:nvSpPr>
        <p:spPr/>
        <p:txBody>
          <a:bodyPr/>
          <a:lstStyle/>
          <a:p>
            <a:r>
              <a:rPr lang="en-US" sz="2800"/>
              <a:t>Most popular courts in the universe of multi-jurisdiction litigation</a:t>
            </a:r>
            <a:endParaRPr lang="en-US"/>
          </a:p>
        </p:txBody>
      </p:sp>
      <p:sp>
        <p:nvSpPr>
          <p:cNvPr id="5" name="Text Placeholder 4">
            <a:extLst>
              <a:ext uri="{FF2B5EF4-FFF2-40B4-BE49-F238E27FC236}">
                <a16:creationId xmlns:a16="http://schemas.microsoft.com/office/drawing/2014/main" id="{09E1B05D-FDC7-4785-991A-C1DACE112948}"/>
              </a:ext>
            </a:extLst>
          </p:cNvPr>
          <p:cNvSpPr>
            <a:spLocks noGrp="1"/>
          </p:cNvSpPr>
          <p:nvPr>
            <p:ph type="body" sz="quarter" idx="34"/>
          </p:nvPr>
        </p:nvSpPr>
        <p:spPr>
          <a:xfrm>
            <a:off x="4476904" y="816951"/>
            <a:ext cx="8437238" cy="6162683"/>
          </a:xfrm>
        </p:spPr>
        <p:txBody>
          <a:bodyPr>
            <a:normAutofit/>
          </a:bodyPr>
          <a:lstStyle/>
          <a:p>
            <a:pPr marL="125280" lvl="2" indent="-457200">
              <a:buFont typeface="+mj-lt"/>
              <a:buAutoNum type="arabicPeriod"/>
            </a:pPr>
            <a:r>
              <a:rPr lang="en-US"/>
              <a:t>LG Düsseldorf</a:t>
            </a:r>
          </a:p>
          <a:p>
            <a:pPr marL="125280" lvl="2" indent="-457200">
              <a:buFont typeface="+mj-lt"/>
              <a:buAutoNum type="arabicPeriod"/>
            </a:pPr>
            <a:r>
              <a:rPr lang="en-US"/>
              <a:t>Patents Court - EWHC</a:t>
            </a:r>
          </a:p>
          <a:p>
            <a:pPr marL="125280" lvl="2" indent="-457200">
              <a:buFont typeface="+mj-lt"/>
              <a:buAutoNum type="arabicPeriod"/>
            </a:pPr>
            <a:r>
              <a:rPr lang="en-US"/>
              <a:t>TGI Paris</a:t>
            </a:r>
          </a:p>
          <a:p>
            <a:pPr marL="125280" lvl="2" indent="-457200">
              <a:buFont typeface="+mj-lt"/>
              <a:buAutoNum type="arabicPeriod"/>
            </a:pPr>
            <a:r>
              <a:rPr lang="en-US"/>
              <a:t>NJ District Court</a:t>
            </a:r>
          </a:p>
          <a:p>
            <a:pPr marL="125280" lvl="2" indent="-457200">
              <a:buFont typeface="+mj-lt"/>
              <a:buAutoNum type="arabicPeriod"/>
            </a:pPr>
            <a:r>
              <a:rPr lang="en-US"/>
              <a:t>Federal Court (Canada)</a:t>
            </a:r>
          </a:p>
          <a:p>
            <a:pPr marL="125280" lvl="2" indent="-457200">
              <a:buFont typeface="+mj-lt"/>
              <a:buAutoNum type="arabicPeriod"/>
            </a:pPr>
            <a:r>
              <a:rPr lang="en-US"/>
              <a:t>LG Mannheim</a:t>
            </a:r>
          </a:p>
          <a:p>
            <a:pPr marL="125280" lvl="2" indent="-457200">
              <a:buFont typeface="+mj-lt"/>
              <a:buAutoNum type="arabicPeriod"/>
            </a:pPr>
            <a:r>
              <a:rPr lang="en-US"/>
              <a:t>Texas Eastern</a:t>
            </a:r>
          </a:p>
          <a:p>
            <a:pPr marL="125280" lvl="2" indent="-457200">
              <a:buFont typeface="+mj-lt"/>
              <a:buAutoNum type="arabicPeriod"/>
            </a:pPr>
            <a:r>
              <a:rPr lang="en-US"/>
              <a:t>California Northern</a:t>
            </a:r>
          </a:p>
          <a:p>
            <a:pPr marL="125280" lvl="2" indent="-457200">
              <a:buFont typeface="+mj-lt"/>
              <a:buAutoNum type="arabicPeriod"/>
            </a:pPr>
            <a:r>
              <a:rPr lang="en-US" err="1"/>
              <a:t>Rechtbank</a:t>
            </a:r>
            <a:r>
              <a:rPr lang="en-US"/>
              <a:t> den Haag</a:t>
            </a:r>
          </a:p>
          <a:p>
            <a:pPr marL="125280" lvl="2" indent="-457200">
              <a:buFont typeface="+mj-lt"/>
              <a:buAutoNum type="arabicPeriod"/>
            </a:pPr>
            <a:r>
              <a:rPr lang="en-US"/>
              <a:t>LG München</a:t>
            </a:r>
            <a:endParaRPr lang="en-US" sz="2800"/>
          </a:p>
        </p:txBody>
      </p:sp>
      <p:sp>
        <p:nvSpPr>
          <p:cNvPr id="6" name="Footer Placeholder 3">
            <a:extLst>
              <a:ext uri="{FF2B5EF4-FFF2-40B4-BE49-F238E27FC236}">
                <a16:creationId xmlns:a16="http://schemas.microsoft.com/office/drawing/2014/main" id="{1B0875F0-88E8-C544-98FF-3CEB6F3E2930}"/>
              </a:ext>
            </a:extLst>
          </p:cNvPr>
          <p:cNvSpPr>
            <a:spLocks noGrp="1"/>
          </p:cNvSpPr>
          <p:nvPr>
            <p:ph type="ftr" sz="quarter" idx="3"/>
          </p:nvPr>
        </p:nvSpPr>
        <p:spPr>
          <a:xfrm>
            <a:off x="6723063" y="6542511"/>
            <a:ext cx="4114800" cy="180811"/>
          </a:xfrm>
        </p:spPr>
        <p:txBody>
          <a:bodyPr/>
          <a:lstStyle/>
          <a:p>
            <a:r>
              <a:rPr lang="en-US"/>
              <a:t>Multi-Jurisdiction Cross-Border Patent Litigation: A Global Affair</a:t>
            </a:r>
          </a:p>
        </p:txBody>
      </p:sp>
    </p:spTree>
    <p:extLst>
      <p:ext uri="{BB962C8B-B14F-4D97-AF65-F5344CB8AC3E}">
        <p14:creationId xmlns:p14="http://schemas.microsoft.com/office/powerpoint/2010/main" val="171357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622E5-CDD5-49D5-B584-E67EA02320B9}"/>
              </a:ext>
            </a:extLst>
          </p:cNvPr>
          <p:cNvSpPr>
            <a:spLocks noGrp="1"/>
          </p:cNvSpPr>
          <p:nvPr>
            <p:ph type="sldNum" sz="quarter" idx="4"/>
          </p:nvPr>
        </p:nvSpPr>
        <p:spPr/>
        <p:txBody>
          <a:bodyPr/>
          <a:lstStyle/>
          <a:p>
            <a:fld id="{ACE40072-2050-E24D-B430-547640EDA0F9}" type="slidenum">
              <a:rPr lang="en-GB" smtClean="0"/>
              <a:pPr/>
              <a:t>8</a:t>
            </a:fld>
            <a:endParaRPr lang="en-GB"/>
          </a:p>
        </p:txBody>
      </p:sp>
      <p:sp>
        <p:nvSpPr>
          <p:cNvPr id="3" name="Footer Placeholder 2">
            <a:extLst>
              <a:ext uri="{FF2B5EF4-FFF2-40B4-BE49-F238E27FC236}">
                <a16:creationId xmlns:a16="http://schemas.microsoft.com/office/drawing/2014/main" id="{C7A6C177-FAEA-4963-94AA-E6FA681D4289}"/>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C6803B9-D45A-4223-8FB2-10E7A3F52F5B}"/>
              </a:ext>
            </a:extLst>
          </p:cNvPr>
          <p:cNvSpPr>
            <a:spLocks noGrp="1"/>
          </p:cNvSpPr>
          <p:nvPr>
            <p:ph type="title"/>
          </p:nvPr>
        </p:nvSpPr>
        <p:spPr>
          <a:xfrm>
            <a:off x="1185229" y="448084"/>
            <a:ext cx="9821543" cy="395878"/>
          </a:xfrm>
        </p:spPr>
        <p:txBody>
          <a:bodyPr/>
          <a:lstStyle/>
          <a:p>
            <a:pPr algn="ctr"/>
            <a:r>
              <a:rPr lang="en-US" sz="3600"/>
              <a:t>Avg. length – 1</a:t>
            </a:r>
            <a:r>
              <a:rPr lang="en-US" sz="3600" baseline="30000"/>
              <a:t>st</a:t>
            </a:r>
            <a:r>
              <a:rPr lang="en-US" sz="3600"/>
              <a:t> instance infringement proceedings</a:t>
            </a:r>
          </a:p>
        </p:txBody>
      </p:sp>
      <p:graphicFrame>
        <p:nvGraphicFramePr>
          <p:cNvPr id="8" name="Gráfico 7">
            <a:extLst>
              <a:ext uri="{FF2B5EF4-FFF2-40B4-BE49-F238E27FC236}">
                <a16:creationId xmlns:a16="http://schemas.microsoft.com/office/drawing/2014/main" id="{8857F833-EF54-4ED8-A26D-7AA01DFD83DA}"/>
              </a:ext>
            </a:extLst>
          </p:cNvPr>
          <p:cNvGraphicFramePr>
            <a:graphicFrameLocks/>
          </p:cNvGraphicFramePr>
          <p:nvPr>
            <p:extLst>
              <p:ext uri="{D42A27DB-BD31-4B8C-83A1-F6EECF244321}">
                <p14:modId xmlns:p14="http://schemas.microsoft.com/office/powerpoint/2010/main" val="2475810532"/>
              </p:ext>
            </p:extLst>
          </p:nvPr>
        </p:nvGraphicFramePr>
        <p:xfrm>
          <a:off x="703385" y="1284716"/>
          <a:ext cx="10897747" cy="4817039"/>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a:extLst>
              <a:ext uri="{FF2B5EF4-FFF2-40B4-BE49-F238E27FC236}">
                <a16:creationId xmlns:a16="http://schemas.microsoft.com/office/drawing/2014/main" id="{8D0A4867-5D52-41E7-B69D-23A1321A4DF8}"/>
              </a:ext>
            </a:extLst>
          </p:cNvPr>
          <p:cNvSpPr txBox="1"/>
          <p:nvPr/>
        </p:nvSpPr>
        <p:spPr>
          <a:xfrm>
            <a:off x="2442796" y="6353990"/>
            <a:ext cx="7350370" cy="738664"/>
          </a:xfrm>
          <a:prstGeom prst="rect">
            <a:avLst/>
          </a:prstGeom>
          <a:noFill/>
        </p:spPr>
        <p:txBody>
          <a:bodyPr wrap="square" rtlCol="0">
            <a:spAutoFit/>
          </a:bodyPr>
          <a:lstStyle/>
          <a:p>
            <a:r>
              <a:rPr lang="pt-PT" sz="1400" err="1">
                <a:solidFill>
                  <a:schemeClr val="bg1">
                    <a:lumMod val="50000"/>
                  </a:schemeClr>
                </a:solidFill>
              </a:rPr>
              <a:t>Source</a:t>
            </a:r>
            <a:r>
              <a:rPr lang="pt-PT" sz="1400">
                <a:solidFill>
                  <a:schemeClr val="bg1">
                    <a:lumMod val="50000"/>
                  </a:schemeClr>
                </a:solidFill>
              </a:rPr>
              <a:t>: </a:t>
            </a:r>
            <a:r>
              <a:rPr lang="en-US" sz="1400">
                <a:solidFill>
                  <a:schemeClr val="bg1">
                    <a:lumMod val="50000"/>
                  </a:schemeClr>
                </a:solidFill>
              </a:rPr>
              <a:t>Darts-</a:t>
            </a:r>
            <a:r>
              <a:rPr lang="en-US" sz="1400" err="1">
                <a:solidFill>
                  <a:schemeClr val="bg1">
                    <a:lumMod val="50000"/>
                  </a:schemeClr>
                </a:solidFill>
              </a:rPr>
              <a:t>ip</a:t>
            </a:r>
            <a:r>
              <a:rPr lang="en-US" sz="1400">
                <a:solidFill>
                  <a:schemeClr val="bg1">
                    <a:lumMod val="50000"/>
                  </a:schemeClr>
                </a:solidFill>
              </a:rPr>
              <a:t>, timeframe: 2010-2018, (includes patent assertions, validity challenges and other actions such as contract disputes)</a:t>
            </a:r>
          </a:p>
          <a:p>
            <a:endParaRPr lang="pt-PT" sz="1400">
              <a:solidFill>
                <a:schemeClr val="bg1">
                  <a:lumMod val="50000"/>
                </a:schemeClr>
              </a:solidFill>
            </a:endParaRPr>
          </a:p>
        </p:txBody>
      </p:sp>
    </p:spTree>
    <p:extLst>
      <p:ext uri="{BB962C8B-B14F-4D97-AF65-F5344CB8AC3E}">
        <p14:creationId xmlns:p14="http://schemas.microsoft.com/office/powerpoint/2010/main" val="173440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622E5-CDD5-49D5-B584-E67EA02320B9}"/>
              </a:ext>
            </a:extLst>
          </p:cNvPr>
          <p:cNvSpPr>
            <a:spLocks noGrp="1"/>
          </p:cNvSpPr>
          <p:nvPr>
            <p:ph type="sldNum" sz="quarter" idx="4"/>
          </p:nvPr>
        </p:nvSpPr>
        <p:spPr/>
        <p:txBody>
          <a:bodyPr/>
          <a:lstStyle/>
          <a:p>
            <a:fld id="{ACE40072-2050-E24D-B430-547640EDA0F9}" type="slidenum">
              <a:rPr lang="en-GB" smtClean="0"/>
              <a:pPr/>
              <a:t>9</a:t>
            </a:fld>
            <a:endParaRPr lang="en-GB"/>
          </a:p>
        </p:txBody>
      </p:sp>
      <p:sp>
        <p:nvSpPr>
          <p:cNvPr id="3" name="Footer Placeholder 2">
            <a:extLst>
              <a:ext uri="{FF2B5EF4-FFF2-40B4-BE49-F238E27FC236}">
                <a16:creationId xmlns:a16="http://schemas.microsoft.com/office/drawing/2014/main" id="{C7A6C177-FAEA-4963-94AA-E6FA681D4289}"/>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C6803B9-D45A-4223-8FB2-10E7A3F52F5B}"/>
              </a:ext>
            </a:extLst>
          </p:cNvPr>
          <p:cNvSpPr>
            <a:spLocks noGrp="1"/>
          </p:cNvSpPr>
          <p:nvPr>
            <p:ph type="title"/>
          </p:nvPr>
        </p:nvSpPr>
        <p:spPr>
          <a:xfrm>
            <a:off x="1934358" y="403489"/>
            <a:ext cx="8323282" cy="395878"/>
          </a:xfrm>
        </p:spPr>
        <p:txBody>
          <a:bodyPr/>
          <a:lstStyle/>
          <a:p>
            <a:pPr algn="ctr"/>
            <a:r>
              <a:rPr lang="en-US" sz="3600"/>
              <a:t>Success rate of infringement actions</a:t>
            </a:r>
          </a:p>
        </p:txBody>
      </p:sp>
      <p:sp>
        <p:nvSpPr>
          <p:cNvPr id="9" name="CaixaDeTexto 8">
            <a:extLst>
              <a:ext uri="{FF2B5EF4-FFF2-40B4-BE49-F238E27FC236}">
                <a16:creationId xmlns:a16="http://schemas.microsoft.com/office/drawing/2014/main" id="{75939777-27AB-4647-8968-CAC80F514D15}"/>
              </a:ext>
            </a:extLst>
          </p:cNvPr>
          <p:cNvSpPr txBox="1"/>
          <p:nvPr/>
        </p:nvSpPr>
        <p:spPr>
          <a:xfrm>
            <a:off x="2395440" y="6334780"/>
            <a:ext cx="8439883" cy="523220"/>
          </a:xfrm>
          <a:prstGeom prst="rect">
            <a:avLst/>
          </a:prstGeom>
          <a:noFill/>
        </p:spPr>
        <p:txBody>
          <a:bodyPr wrap="square" rtlCol="0">
            <a:spAutoFit/>
          </a:bodyPr>
          <a:lstStyle/>
          <a:p>
            <a:r>
              <a:rPr lang="pt-PT" sz="1400" i="1" err="1">
                <a:solidFill>
                  <a:schemeClr val="bg1">
                    <a:lumMod val="50000"/>
                  </a:schemeClr>
                </a:solidFill>
              </a:rPr>
              <a:t>Source</a:t>
            </a:r>
            <a:r>
              <a:rPr lang="pt-PT" sz="1400" i="1">
                <a:solidFill>
                  <a:schemeClr val="bg1">
                    <a:lumMod val="50000"/>
                  </a:schemeClr>
                </a:solidFill>
              </a:rPr>
              <a:t>: </a:t>
            </a:r>
            <a:r>
              <a:rPr lang="pt-PT" sz="1400" i="1" err="1">
                <a:solidFill>
                  <a:schemeClr val="bg1">
                    <a:lumMod val="50000"/>
                  </a:schemeClr>
                </a:solidFill>
              </a:rPr>
              <a:t>Darts-ip</a:t>
            </a:r>
            <a:r>
              <a:rPr lang="pt-PT" sz="1400" i="1">
                <a:solidFill>
                  <a:schemeClr val="bg1">
                    <a:lumMod val="50000"/>
                  </a:schemeClr>
                </a:solidFill>
              </a:rPr>
              <a:t>, </a:t>
            </a:r>
            <a:r>
              <a:rPr lang="pt-PT" sz="1400" i="1" err="1">
                <a:solidFill>
                  <a:schemeClr val="bg1">
                    <a:lumMod val="50000"/>
                  </a:schemeClr>
                </a:solidFill>
              </a:rPr>
              <a:t>timeframe</a:t>
            </a:r>
            <a:r>
              <a:rPr lang="pt-PT" sz="1400" i="1">
                <a:solidFill>
                  <a:schemeClr val="bg1">
                    <a:lumMod val="50000"/>
                  </a:schemeClr>
                </a:solidFill>
              </a:rPr>
              <a:t>: 2009-2018, figure </a:t>
            </a:r>
            <a:r>
              <a:rPr lang="pt-PT" sz="1400" i="1" err="1">
                <a:solidFill>
                  <a:schemeClr val="bg1">
                    <a:lumMod val="50000"/>
                  </a:schemeClr>
                </a:solidFill>
              </a:rPr>
              <a:t>represents</a:t>
            </a:r>
            <a:r>
              <a:rPr lang="pt-PT" sz="1400" i="1">
                <a:solidFill>
                  <a:schemeClr val="bg1">
                    <a:lumMod val="50000"/>
                  </a:schemeClr>
                </a:solidFill>
              </a:rPr>
              <a:t> </a:t>
            </a:r>
            <a:r>
              <a:rPr lang="pt-PT" sz="1400" i="1" err="1">
                <a:solidFill>
                  <a:schemeClr val="bg1">
                    <a:lumMod val="50000"/>
                  </a:schemeClr>
                </a:solidFill>
              </a:rPr>
              <a:t>an</a:t>
            </a:r>
            <a:r>
              <a:rPr lang="pt-PT" sz="1400" i="1">
                <a:solidFill>
                  <a:schemeClr val="bg1">
                    <a:lumMod val="50000"/>
                  </a:schemeClr>
                </a:solidFill>
              </a:rPr>
              <a:t> </a:t>
            </a:r>
            <a:r>
              <a:rPr lang="pt-PT" sz="1400" i="1" err="1">
                <a:solidFill>
                  <a:schemeClr val="bg1">
                    <a:lumMod val="50000"/>
                  </a:schemeClr>
                </a:solidFill>
              </a:rPr>
              <a:t>aggregation</a:t>
            </a:r>
            <a:r>
              <a:rPr lang="pt-PT" sz="1400" i="1">
                <a:solidFill>
                  <a:schemeClr val="bg1">
                    <a:lumMod val="50000"/>
                  </a:schemeClr>
                </a:solidFill>
              </a:rPr>
              <a:t> </a:t>
            </a:r>
            <a:r>
              <a:rPr lang="pt-PT" sz="1400" i="1" err="1">
                <a:solidFill>
                  <a:schemeClr val="bg1">
                    <a:lumMod val="50000"/>
                  </a:schemeClr>
                </a:solidFill>
              </a:rPr>
              <a:t>of</a:t>
            </a:r>
            <a:r>
              <a:rPr lang="pt-PT" sz="1400" i="1">
                <a:solidFill>
                  <a:schemeClr val="bg1">
                    <a:lumMod val="50000"/>
                  </a:schemeClr>
                </a:solidFill>
              </a:rPr>
              <a:t> </a:t>
            </a:r>
            <a:r>
              <a:rPr lang="pt-PT" sz="1400" i="1" err="1">
                <a:solidFill>
                  <a:schemeClr val="bg1">
                    <a:lumMod val="50000"/>
                  </a:schemeClr>
                </a:solidFill>
              </a:rPr>
              <a:t>first</a:t>
            </a:r>
            <a:r>
              <a:rPr lang="pt-PT" sz="1400" i="1">
                <a:solidFill>
                  <a:schemeClr val="bg1">
                    <a:lumMod val="50000"/>
                  </a:schemeClr>
                </a:solidFill>
              </a:rPr>
              <a:t> </a:t>
            </a:r>
            <a:r>
              <a:rPr lang="pt-PT" sz="1400" i="1" err="1">
                <a:solidFill>
                  <a:schemeClr val="bg1">
                    <a:lumMod val="50000"/>
                  </a:schemeClr>
                </a:solidFill>
              </a:rPr>
              <a:t>instance</a:t>
            </a:r>
            <a:r>
              <a:rPr lang="pt-PT" sz="1400" i="1">
                <a:solidFill>
                  <a:schemeClr val="bg1">
                    <a:lumMod val="50000"/>
                  </a:schemeClr>
                </a:solidFill>
              </a:rPr>
              <a:t> </a:t>
            </a:r>
            <a:r>
              <a:rPr lang="pt-PT" sz="1400" i="1" err="1">
                <a:solidFill>
                  <a:schemeClr val="bg1">
                    <a:lumMod val="50000"/>
                  </a:schemeClr>
                </a:solidFill>
              </a:rPr>
              <a:t>infringement</a:t>
            </a:r>
            <a:r>
              <a:rPr lang="pt-PT" sz="1400" i="1">
                <a:solidFill>
                  <a:schemeClr val="bg1">
                    <a:lumMod val="50000"/>
                  </a:schemeClr>
                </a:solidFill>
              </a:rPr>
              <a:t> </a:t>
            </a:r>
            <a:r>
              <a:rPr lang="pt-PT" sz="1400" i="1" err="1">
                <a:solidFill>
                  <a:schemeClr val="bg1">
                    <a:lumMod val="50000"/>
                  </a:schemeClr>
                </a:solidFill>
              </a:rPr>
              <a:t>outcomes</a:t>
            </a:r>
            <a:r>
              <a:rPr lang="pt-PT" sz="1400" i="1">
                <a:solidFill>
                  <a:schemeClr val="bg1">
                    <a:lumMod val="50000"/>
                  </a:schemeClr>
                </a:solidFill>
              </a:rPr>
              <a:t> </a:t>
            </a:r>
            <a:r>
              <a:rPr lang="pt-PT" sz="1400" i="1" err="1">
                <a:solidFill>
                  <a:schemeClr val="bg1">
                    <a:lumMod val="50000"/>
                  </a:schemeClr>
                </a:solidFill>
              </a:rPr>
              <a:t>from</a:t>
            </a:r>
            <a:r>
              <a:rPr lang="pt-PT" sz="1400" i="1">
                <a:solidFill>
                  <a:schemeClr val="bg1">
                    <a:lumMod val="50000"/>
                  </a:schemeClr>
                </a:solidFill>
              </a:rPr>
              <a:t> </a:t>
            </a:r>
            <a:r>
              <a:rPr lang="pt-PT" sz="1400" i="1" err="1">
                <a:solidFill>
                  <a:schemeClr val="bg1">
                    <a:lumMod val="50000"/>
                  </a:schemeClr>
                </a:solidFill>
              </a:rPr>
              <a:t>all</a:t>
            </a:r>
            <a:r>
              <a:rPr lang="pt-PT" sz="1400" i="1">
                <a:solidFill>
                  <a:schemeClr val="bg1">
                    <a:lumMod val="50000"/>
                  </a:schemeClr>
                </a:solidFill>
              </a:rPr>
              <a:t> </a:t>
            </a:r>
            <a:r>
              <a:rPr lang="pt-PT" sz="1400" i="1" err="1">
                <a:solidFill>
                  <a:schemeClr val="bg1">
                    <a:lumMod val="50000"/>
                  </a:schemeClr>
                </a:solidFill>
              </a:rPr>
              <a:t>national</a:t>
            </a:r>
            <a:r>
              <a:rPr lang="pt-PT" sz="1400" i="1">
                <a:solidFill>
                  <a:schemeClr val="bg1">
                    <a:lumMod val="50000"/>
                  </a:schemeClr>
                </a:solidFill>
              </a:rPr>
              <a:t> courts, </a:t>
            </a:r>
            <a:r>
              <a:rPr lang="pt-PT" sz="1400" i="1" err="1">
                <a:solidFill>
                  <a:schemeClr val="bg1">
                    <a:lumMod val="50000"/>
                  </a:schemeClr>
                </a:solidFill>
              </a:rPr>
              <a:t>all</a:t>
            </a:r>
            <a:r>
              <a:rPr lang="pt-PT" sz="1400" i="1">
                <a:solidFill>
                  <a:schemeClr val="bg1">
                    <a:lumMod val="50000"/>
                  </a:schemeClr>
                </a:solidFill>
              </a:rPr>
              <a:t> industries </a:t>
            </a:r>
            <a:r>
              <a:rPr lang="pt-PT" sz="1400" i="1" err="1">
                <a:solidFill>
                  <a:schemeClr val="bg1">
                    <a:lumMod val="50000"/>
                  </a:schemeClr>
                </a:solidFill>
              </a:rPr>
              <a:t>and</a:t>
            </a:r>
            <a:r>
              <a:rPr lang="pt-PT" sz="1400" i="1">
                <a:solidFill>
                  <a:schemeClr val="bg1">
                    <a:lumMod val="50000"/>
                  </a:schemeClr>
                </a:solidFill>
              </a:rPr>
              <a:t> </a:t>
            </a:r>
            <a:r>
              <a:rPr lang="pt-PT" sz="1400" i="1" err="1">
                <a:solidFill>
                  <a:schemeClr val="bg1">
                    <a:lumMod val="50000"/>
                  </a:schemeClr>
                </a:solidFill>
              </a:rPr>
              <a:t>all</a:t>
            </a:r>
            <a:r>
              <a:rPr lang="pt-PT" sz="1400" i="1">
                <a:solidFill>
                  <a:schemeClr val="bg1">
                    <a:lumMod val="50000"/>
                  </a:schemeClr>
                </a:solidFill>
              </a:rPr>
              <a:t> </a:t>
            </a:r>
            <a:r>
              <a:rPr lang="pt-PT" sz="1400" i="1" err="1">
                <a:solidFill>
                  <a:schemeClr val="bg1">
                    <a:lumMod val="50000"/>
                  </a:schemeClr>
                </a:solidFill>
              </a:rPr>
              <a:t>technologies</a:t>
            </a:r>
            <a:r>
              <a:rPr lang="pt-PT" sz="1400" i="1">
                <a:solidFill>
                  <a:schemeClr val="bg1">
                    <a:lumMod val="50000"/>
                  </a:schemeClr>
                </a:solidFill>
              </a:rPr>
              <a:t>.   </a:t>
            </a:r>
          </a:p>
        </p:txBody>
      </p:sp>
      <p:sp>
        <p:nvSpPr>
          <p:cNvPr id="5" name="CaixaDeTexto 4">
            <a:extLst>
              <a:ext uri="{FF2B5EF4-FFF2-40B4-BE49-F238E27FC236}">
                <a16:creationId xmlns:a16="http://schemas.microsoft.com/office/drawing/2014/main" id="{B648E263-7504-496D-8C24-E32DFAD21B1E}"/>
              </a:ext>
            </a:extLst>
          </p:cNvPr>
          <p:cNvSpPr txBox="1"/>
          <p:nvPr/>
        </p:nvSpPr>
        <p:spPr>
          <a:xfrm>
            <a:off x="3228975" y="5753100"/>
            <a:ext cx="6670161" cy="369332"/>
          </a:xfrm>
          <a:prstGeom prst="rect">
            <a:avLst/>
          </a:prstGeom>
          <a:noFill/>
        </p:spPr>
        <p:txBody>
          <a:bodyPr wrap="square" rtlCol="0">
            <a:spAutoFit/>
          </a:bodyPr>
          <a:lstStyle/>
          <a:p>
            <a:r>
              <a:rPr lang="pt-PT"/>
              <a:t>Note: </a:t>
            </a:r>
            <a:r>
              <a:rPr lang="pt-PT" err="1"/>
              <a:t>all</a:t>
            </a:r>
            <a:r>
              <a:rPr lang="pt-PT"/>
              <a:t> industries </a:t>
            </a:r>
            <a:r>
              <a:rPr lang="pt-PT" err="1"/>
              <a:t>and</a:t>
            </a:r>
            <a:r>
              <a:rPr lang="pt-PT"/>
              <a:t> </a:t>
            </a:r>
            <a:r>
              <a:rPr lang="pt-PT" err="1"/>
              <a:t>technologies</a:t>
            </a:r>
            <a:r>
              <a:rPr lang="pt-PT"/>
              <a:t> </a:t>
            </a:r>
            <a:r>
              <a:rPr lang="pt-PT" err="1"/>
              <a:t>have</a:t>
            </a:r>
            <a:r>
              <a:rPr lang="pt-PT"/>
              <a:t> </a:t>
            </a:r>
            <a:r>
              <a:rPr lang="pt-PT" err="1"/>
              <a:t>been</a:t>
            </a:r>
            <a:r>
              <a:rPr lang="pt-PT"/>
              <a:t> </a:t>
            </a:r>
            <a:r>
              <a:rPr lang="pt-PT" err="1"/>
              <a:t>aggregated</a:t>
            </a:r>
            <a:r>
              <a:rPr lang="pt-PT"/>
              <a:t>.</a:t>
            </a:r>
          </a:p>
        </p:txBody>
      </p:sp>
      <p:graphicFrame>
        <p:nvGraphicFramePr>
          <p:cNvPr id="10" name="Gráfico 9">
            <a:extLst>
              <a:ext uri="{FF2B5EF4-FFF2-40B4-BE49-F238E27FC236}">
                <a16:creationId xmlns:a16="http://schemas.microsoft.com/office/drawing/2014/main" id="{41FF1518-4518-4F6F-9243-18B04CCBA9DD}"/>
              </a:ext>
            </a:extLst>
          </p:cNvPr>
          <p:cNvGraphicFramePr>
            <a:graphicFrameLocks/>
          </p:cNvGraphicFramePr>
          <p:nvPr>
            <p:extLst>
              <p:ext uri="{D42A27DB-BD31-4B8C-83A1-F6EECF244321}">
                <p14:modId xmlns:p14="http://schemas.microsoft.com/office/powerpoint/2010/main" val="730309037"/>
              </p:ext>
            </p:extLst>
          </p:nvPr>
        </p:nvGraphicFramePr>
        <p:xfrm>
          <a:off x="829993" y="1007098"/>
          <a:ext cx="10480787" cy="4666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192388"/>
      </p:ext>
    </p:extLst>
  </p:cSld>
  <p:clrMapOvr>
    <a:masterClrMapping/>
  </p:clrMapOvr>
</p:sld>
</file>

<file path=ppt/theme/theme1.xml><?xml version="1.0" encoding="utf-8"?>
<a:theme xmlns:a="http://schemas.openxmlformats.org/drawingml/2006/main" name="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Presentation2" id="{29790470-F990-484E-8D16-81D948477D12}" vid="{5E4E865B-CD8E-4529-9EE6-ABD162FB3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99585516F6284F8987D3E6B0EA38B2" ma:contentTypeVersion="13" ma:contentTypeDescription="Create a new document." ma:contentTypeScope="" ma:versionID="9395d6805309eedee188a86dfd242a64">
  <xsd:schema xmlns:xsd="http://www.w3.org/2001/XMLSchema" xmlns:xs="http://www.w3.org/2001/XMLSchema" xmlns:p="http://schemas.microsoft.com/office/2006/metadata/properties" xmlns:ns3="32a95cec-6f7a-40f7-90ad-1722063146ff" xmlns:ns4="452b8714-5622-484d-ae0e-39da28d2940a" targetNamespace="http://schemas.microsoft.com/office/2006/metadata/properties" ma:root="true" ma:fieldsID="0b1f58d78ab9c48f54379bb509132e5d" ns3:_="" ns4:_="">
    <xsd:import namespace="32a95cec-6f7a-40f7-90ad-1722063146ff"/>
    <xsd:import namespace="452b8714-5622-484d-ae0e-39da28d294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95cec-6f7a-40f7-90ad-1722063146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b8714-5622-484d-ae0e-39da28d2940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3498F-C537-40C2-A83A-949BDAE1820C}">
  <ds:schemaRefs>
    <ds:schemaRef ds:uri="http://schemas.microsoft.com/sharepoint/v3/contenttype/forms"/>
  </ds:schemaRefs>
</ds:datastoreItem>
</file>

<file path=customXml/itemProps2.xml><?xml version="1.0" encoding="utf-8"?>
<ds:datastoreItem xmlns:ds="http://schemas.openxmlformats.org/officeDocument/2006/customXml" ds:itemID="{2D551279-4557-42FF-81E9-11B53A7790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0C375A-D39E-4A74-93B6-C0A33BD3F067}">
  <ds:schemaRefs>
    <ds:schemaRef ds:uri="32a95cec-6f7a-40f7-90ad-1722063146ff"/>
    <ds:schemaRef ds:uri="452b8714-5622-484d-ae0e-39da28d29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Presentation2</Template>
  <TotalTime>20</TotalTime>
  <Words>1122</Words>
  <Application>Microsoft Macintosh PowerPoint</Application>
  <PresentationFormat>Widescreen</PresentationFormat>
  <Paragraphs>117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.AppleSystemUIFont</vt:lpstr>
      <vt:lpstr>Arial</vt:lpstr>
      <vt:lpstr>Calibri</vt:lpstr>
      <vt:lpstr>System Font</vt:lpstr>
      <vt:lpstr>Theme1</vt:lpstr>
      <vt:lpstr>PowerPoint Presentation</vt:lpstr>
      <vt:lpstr>Before we start</vt:lpstr>
      <vt:lpstr>Speakers</vt:lpstr>
      <vt:lpstr>Multi-Jurisdiction Cross-Border Patent Litigation:  A Global Affair </vt:lpstr>
      <vt:lpstr>Patent families with multi-jurisdiction litigation</vt:lpstr>
      <vt:lpstr>NPE Litigation outside the U.S.</vt:lpstr>
      <vt:lpstr>Most popular courts in the universe of multi-jurisdiction litigation</vt:lpstr>
      <vt:lpstr>Avg. length – 1st instance infringement proceedings</vt:lpstr>
      <vt:lpstr>Success rate of infringement actions</vt:lpstr>
      <vt:lpstr>One size does not fit all in Europe</vt:lpstr>
      <vt:lpstr>The availability of injunctive relief</vt:lpstr>
      <vt:lpstr>SEP litigation in a nutshell</vt:lpstr>
      <vt:lpstr>Comparing international litigation across generations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Sughrue, Tejal</dc:creator>
  <cp:keywords/>
  <dc:description/>
  <cp:lastModifiedBy>Gene Quinn</cp:lastModifiedBy>
  <cp:revision>5</cp:revision>
  <cp:lastPrinted>2020-12-15T16:04:11Z</cp:lastPrinted>
  <dcterms:created xsi:type="dcterms:W3CDTF">2020-12-14T22:30:02Z</dcterms:created>
  <dcterms:modified xsi:type="dcterms:W3CDTF">2020-12-15T16:24:45Z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0x010100D599585516F6284F8987D3E6B0EA38B2</vt:lpwstr>
  </property>
</Properties>
</file>