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0" r:id="rId2"/>
  </p:sldMasterIdLst>
  <p:notesMasterIdLst>
    <p:notesMasterId r:id="rId34"/>
  </p:notesMasterIdLst>
  <p:handoutMasterIdLst>
    <p:handoutMasterId r:id="rId35"/>
  </p:handoutMasterIdLst>
  <p:sldIdLst>
    <p:sldId id="259" r:id="rId3"/>
    <p:sldId id="3065" r:id="rId4"/>
    <p:sldId id="3172" r:id="rId5"/>
    <p:sldId id="3171" r:id="rId6"/>
    <p:sldId id="3163" r:id="rId7"/>
    <p:sldId id="3173" r:id="rId8"/>
    <p:sldId id="3184" r:id="rId9"/>
    <p:sldId id="3183" r:id="rId10"/>
    <p:sldId id="3175" r:id="rId11"/>
    <p:sldId id="3176" r:id="rId12"/>
    <p:sldId id="3187" r:id="rId13"/>
    <p:sldId id="3177" r:id="rId14"/>
    <p:sldId id="3188" r:id="rId15"/>
    <p:sldId id="3189" r:id="rId16"/>
    <p:sldId id="3190" r:id="rId17"/>
    <p:sldId id="3179" r:id="rId18"/>
    <p:sldId id="3185" r:id="rId19"/>
    <p:sldId id="3181" r:id="rId20"/>
    <p:sldId id="3182" r:id="rId21"/>
    <p:sldId id="3098" r:id="rId22"/>
    <p:sldId id="3191" r:id="rId23"/>
    <p:sldId id="3193" r:id="rId24"/>
    <p:sldId id="3192" r:id="rId25"/>
    <p:sldId id="3157" r:id="rId26"/>
    <p:sldId id="1937" r:id="rId27"/>
    <p:sldId id="1933" r:id="rId28"/>
    <p:sldId id="1971" r:id="rId29"/>
    <p:sldId id="1991" r:id="rId30"/>
    <p:sldId id="1976" r:id="rId31"/>
    <p:sldId id="1986" r:id="rId32"/>
    <p:sldId id="1983" r:id="rId33"/>
  </p:sldIdLst>
  <p:sldSz cx="12192000" cy="6858000"/>
  <p:notesSz cx="4114800" cy="6858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 for Sales Team" id="{8685B61D-A6CF-41BE-BB51-6ED35411B6A7}">
          <p14:sldIdLst>
            <p14:sldId id="259"/>
            <p14:sldId id="3065"/>
            <p14:sldId id="3172"/>
            <p14:sldId id="3171"/>
            <p14:sldId id="3163"/>
            <p14:sldId id="3173"/>
            <p14:sldId id="3184"/>
            <p14:sldId id="3183"/>
            <p14:sldId id="3175"/>
            <p14:sldId id="3176"/>
            <p14:sldId id="3187"/>
            <p14:sldId id="3177"/>
            <p14:sldId id="3188"/>
            <p14:sldId id="3189"/>
            <p14:sldId id="3190"/>
            <p14:sldId id="3179"/>
            <p14:sldId id="3185"/>
            <p14:sldId id="3181"/>
            <p14:sldId id="3182"/>
            <p14:sldId id="3098"/>
            <p14:sldId id="3191"/>
            <p14:sldId id="3193"/>
            <p14:sldId id="3192"/>
            <p14:sldId id="3157"/>
            <p14:sldId id="1937"/>
            <p14:sldId id="1933"/>
            <p14:sldId id="1971"/>
            <p14:sldId id="1991"/>
            <p14:sldId id="1976"/>
            <p14:sldId id="1986"/>
            <p14:sldId id="19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McAndrew" initials="" lastIdx="2" clrIdx="0"/>
  <p:cmAuthor id="2" name="Tracy Matthews" initials="" lastIdx="1" clrIdx="1"/>
  <p:cmAuthor id="3" name="Philip Reimann" initials="" lastIdx="2" clrIdx="2"/>
  <p:cmAuthor id="4" name="Braden, Amy" initials="BA" lastIdx="17" clrIdx="3">
    <p:extLst>
      <p:ext uri="{19B8F6BF-5375-455C-9EA6-DF929625EA0E}">
        <p15:presenceInfo xmlns:p15="http://schemas.microsoft.com/office/powerpoint/2012/main" userId="S::amy.braden@Clarivate.com::f1c33f7a-3066-4db7-a580-d0891cc2f5b3" providerId="AD"/>
      </p:ext>
    </p:extLst>
  </p:cmAuthor>
  <p:cmAuthor id="5" name="Lichtenfield, Michele" initials="LM" lastIdx="5" clrIdx="4">
    <p:extLst>
      <p:ext uri="{19B8F6BF-5375-455C-9EA6-DF929625EA0E}">
        <p15:presenceInfo xmlns:p15="http://schemas.microsoft.com/office/powerpoint/2012/main" userId="S::Michele.Lichtenfield@clarivate.com::d4d71cfe-4d5a-41d0-9acf-992d698e5b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7FF"/>
    <a:srgbClr val="004AFF"/>
    <a:srgbClr val="000000"/>
    <a:srgbClr val="8E80BB"/>
    <a:srgbClr val="FFFFFF"/>
    <a:srgbClr val="CF005B"/>
    <a:srgbClr val="5E33BF"/>
    <a:srgbClr val="31008B"/>
    <a:srgbClr val="85F0AD"/>
    <a:srgbClr val="12C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8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35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8DD0E7-8D27-8C4F-94F0-94800F660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1095604" cy="129742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912AA-DBDD-294B-B66C-D532271F8A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432127" y="4"/>
            <a:ext cx="1095604" cy="129742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CB49B7-E1C3-EB4F-9614-9C5FB30E541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16689-D3D9-6444-9878-6C847764E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4561195"/>
            <a:ext cx="1095604" cy="129742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C7E3A-1E4D-D64B-97BA-2A3B5AAED6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432127" y="24561195"/>
            <a:ext cx="1095604" cy="129742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27EAF2A-779F-7443-8999-60AA82766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4650" y="314835"/>
            <a:ext cx="2905499" cy="163473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9360" y="2110012"/>
            <a:ext cx="3638405" cy="4592714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4561195"/>
            <a:ext cx="1095604" cy="129742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432127" y="24561195"/>
            <a:ext cx="1095604" cy="129742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0B3C285-11B3-A64B-A5AF-6A4034B4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0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2313" y="487363"/>
            <a:ext cx="2706687" cy="1522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Thanks for coming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3C285-11B3-A64B-A5AF-6A4034B439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271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314325"/>
            <a:ext cx="2905125" cy="163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38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314325"/>
            <a:ext cx="2905125" cy="163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22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314325"/>
            <a:ext cx="2905125" cy="163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02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0450" y="487363"/>
            <a:ext cx="2368550" cy="1331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3C285-11B3-A64B-A5AF-6A4034B439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844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6100" y="301625"/>
            <a:ext cx="2752725" cy="154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SECTION INTENT: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/>
              <a:t>Define WoS (platform vs CC) &amp; clarify what your customer subscribes to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/>
              <a:t>Communicate the unique value of the Web of Science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3C285-11B3-A64B-A5AF-6A4034B4398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89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155575"/>
            <a:ext cx="1281113" cy="720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8758" y="1009725"/>
            <a:ext cx="3638405" cy="5460086"/>
          </a:xfrm>
        </p:spPr>
        <p:txBody>
          <a:bodyPr/>
          <a:lstStyle/>
          <a:p>
            <a:pPr marL="0" indent="0">
              <a:buNone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3C285-11B3-A64B-A5AF-6A4034B4398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10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7950" y="155575"/>
            <a:ext cx="1117600" cy="62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8197" y="893686"/>
            <a:ext cx="3638405" cy="5515739"/>
          </a:xfrm>
        </p:spPr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3C285-11B3-A64B-A5AF-6A4034B4398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51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0450" y="487363"/>
            <a:ext cx="2368550" cy="133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3C285-11B3-A64B-A5AF-6A4034B4398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2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11338" y="487363"/>
            <a:ext cx="1617662" cy="909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5624" y="1523415"/>
            <a:ext cx="3638405" cy="4592714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3C285-11B3-A64B-A5AF-6A4034B4398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1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87363"/>
            <a:ext cx="2557462" cy="1439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3C285-11B3-A64B-A5AF-6A4034B4398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7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314325"/>
            <a:ext cx="2905125" cy="163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5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314325"/>
            <a:ext cx="2905125" cy="163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2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314325"/>
            <a:ext cx="2905125" cy="163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8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314325"/>
            <a:ext cx="2905125" cy="163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5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314325"/>
            <a:ext cx="2905125" cy="163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0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314325"/>
            <a:ext cx="2905125" cy="163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11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314325"/>
            <a:ext cx="2905125" cy="163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9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314325"/>
            <a:ext cx="2905125" cy="163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8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FC2E00-9F55-F94C-9B38-077F4EAB2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6592888" cy="1203406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Presentation title, </a:t>
            </a:r>
            <a:br>
              <a:rPr lang="en-US"/>
            </a:br>
            <a:r>
              <a:rPr lang="en-US"/>
              <a:t>extending to two lines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3863039-DD45-2C4E-8F30-7A975192A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062" y="3124200"/>
            <a:ext cx="6592887" cy="838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Insert Presentation Subtitle, </a:t>
            </a:r>
            <a:br>
              <a:rPr lang="en-US"/>
            </a:br>
            <a:r>
              <a:rPr lang="en-US"/>
              <a:t>extending to two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51123AD-7022-BF4A-9CFE-4CF4907E6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622800"/>
            <a:ext cx="3632200" cy="33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985EB46-DF8B-AF40-B2A5-B86605BDD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5003800"/>
            <a:ext cx="3632200" cy="3582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00.00.2019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F3CF67-CA3C-4F02-ADE1-3970A8EB15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3025" y="332469"/>
            <a:ext cx="2914981" cy="372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E95A3-CAF0-B242-8EB7-AFCFAC7451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371" y="256149"/>
            <a:ext cx="2253307" cy="11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DA34FE4-6D57-0843-B768-76B9A8B1D5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EA5B291-7836-004A-BEEA-179CF7D0F4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BA7D35-DE07-C642-ACB3-C8F835872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DBF22B-6BA7-D04E-8686-773204354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41D782E-AF1B-AE46-A8EF-24E42AA37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391830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B993DD4-4C15-D346-B53C-28B9495D9F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3063" y="1460500"/>
            <a:ext cx="11410949" cy="4788302"/>
          </a:xfrm>
        </p:spPr>
        <p:txBody>
          <a:bodyPr/>
          <a:lstStyle>
            <a:lvl1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58636CD-2C20-424F-81D6-6B6405184C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840762"/>
            <a:ext cx="11411926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6FFE28-E3D7-0842-8B68-00CDBBD3C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464526"/>
            <a:ext cx="11410948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5866399-A4A1-6448-83FA-C0581359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A4909E0-DB3D-CD41-A236-C68EA6939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14550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8524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3" y="816951"/>
            <a:ext cx="85232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D87A4D-7A90-054B-84D5-275B9ADB52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3063" y="1812925"/>
            <a:ext cx="8523287" cy="4548188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EA9251F5-7BAF-9B43-9781-2080A56A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0F2AB1F-4EF4-4447-9C34-1D737C85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173733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8524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3" y="816951"/>
            <a:ext cx="85232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CFFBD73-8D08-3749-8374-242BBB5277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3063" y="1812925"/>
            <a:ext cx="8523287" cy="4548188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D7EFC6E5-7B11-1349-B2ED-917B80E55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E55F60B-3BAE-0B43-84C2-13E9D9A1C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180026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2964" y="1268093"/>
            <a:ext cx="8511762" cy="325732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4600" b="1" spc="20" baseline="0">
                <a:solidFill>
                  <a:schemeClr val="tx1"/>
                </a:solidFill>
              </a:defRPr>
            </a:lvl1pPr>
            <a:lvl2pPr marL="0" indent="-360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0" indent="-360000">
              <a:defRPr sz="3000">
                <a:solidFill>
                  <a:schemeClr val="bg1"/>
                </a:solidFill>
              </a:defRPr>
            </a:lvl5pPr>
            <a:lvl6pPr marL="0" indent="-228594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2550" y="4538391"/>
            <a:ext cx="3676650" cy="671069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2550" y="5254855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550" y="5461724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E079F8A-4C72-A348-BC5A-34A70B11A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7EC00A5-1C84-B644-A010-0149E4A65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1195517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407988"/>
            <a:ext cx="12192000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8519" y="1268093"/>
            <a:ext cx="8511762" cy="325732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4600" b="1" spc="20" baseline="0">
                <a:solidFill>
                  <a:schemeClr val="bg1"/>
                </a:solidFill>
              </a:defRPr>
            </a:lvl1pPr>
            <a:lvl2pPr marL="0" indent="-360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0" indent="-360000">
              <a:defRPr sz="3000">
                <a:solidFill>
                  <a:schemeClr val="bg1"/>
                </a:solidFill>
              </a:defRPr>
            </a:lvl5pPr>
            <a:lvl6pPr marL="0" indent="-228594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8519" y="4538391"/>
            <a:ext cx="3676650" cy="671069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8519" y="5254855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38519" y="5461724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D5AE9F7-C4A5-3F43-BDDA-AD03FE5B2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7A4F1A5-D579-2C44-B8C1-95A34F0CC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23648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2964" y="1268093"/>
            <a:ext cx="8511762" cy="325732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4600" b="1" spc="20" baseline="0">
                <a:solidFill>
                  <a:schemeClr val="bg1"/>
                </a:solidFill>
              </a:defRPr>
            </a:lvl1pPr>
            <a:lvl2pPr marL="0" indent="-360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0" indent="-360000">
              <a:defRPr sz="3000">
                <a:solidFill>
                  <a:schemeClr val="bg1"/>
                </a:solidFill>
              </a:defRPr>
            </a:lvl5pPr>
            <a:lvl6pPr marL="0" indent="-228594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2550" y="4538391"/>
            <a:ext cx="3676650" cy="671069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2550" y="5254855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550" y="5461724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company name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82FA83D-2CCA-4B44-9D53-138A8EF9C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6C7DEE3-EF24-DC40-B940-5E19F4B44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099423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B6F9F606-33BC-8145-B5B6-969FBE09A0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F57AB4F-3C98-3D41-BEA9-C78C301C9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3A5F3E1E-DD99-8D48-BC55-6D342F889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00FB86C-4B7D-204C-9729-CB9AB0E7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631634-277E-7747-804A-A9CA13381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95" y="6361113"/>
            <a:ext cx="536448" cy="4414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791778-C9E6-B04E-83FE-6A7C723DC7FC}"/>
              </a:ext>
            </a:extLst>
          </p:cNvPr>
          <p:cNvSpPr/>
          <p:nvPr userDrawn="1"/>
        </p:nvSpPr>
        <p:spPr>
          <a:xfrm>
            <a:off x="0" y="1535113"/>
            <a:ext cx="6100583" cy="5322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E72C7C5-4639-E44F-920D-A4B4C824C1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C748CBA-D49A-4545-8ECB-34C9582D57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27837D-0379-664A-9D0B-5E4C1FD8C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3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10BEFA-1887-ED44-80DF-C60EB4D2C0E8}"/>
              </a:ext>
            </a:extLst>
          </p:cNvPr>
          <p:cNvSpPr/>
          <p:nvPr userDrawn="1"/>
        </p:nvSpPr>
        <p:spPr>
          <a:xfrm>
            <a:off x="6091417" y="1535113"/>
            <a:ext cx="6100583" cy="5322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5AF1E5B-853E-3646-B6E8-2EA06F53E16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C7BCC1D-EAA7-9042-AB73-3B32104BFC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2696623-7CF0-DC4D-80A6-780620D8C8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BCC663-853F-FD42-A89E-41B7344EE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E605FFD-83BC-A146-A979-9080B384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E7F4A0F-2D48-4446-B1AA-D2BF9C5DA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2591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 &amp;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A223F37-1D04-5C41-A15E-EEC5051898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CD25B1B-B178-0D48-B38C-F117A2334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2CEDB08-BDFE-2B45-A991-6966E68F2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99CC7B9-4D23-854C-8628-DDFB6C6D8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D48F2-9728-D947-BC40-57FF99EE960D}"/>
              </a:ext>
            </a:extLst>
          </p:cNvPr>
          <p:cNvSpPr/>
          <p:nvPr userDrawn="1"/>
        </p:nvSpPr>
        <p:spPr>
          <a:xfrm>
            <a:off x="5994401" y="1535113"/>
            <a:ext cx="6197600" cy="482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CD2347-5F4D-4B4B-B9C5-5FEFE298CDA1}"/>
              </a:ext>
            </a:extLst>
          </p:cNvPr>
          <p:cNvSpPr/>
          <p:nvPr userDrawn="1"/>
        </p:nvSpPr>
        <p:spPr>
          <a:xfrm>
            <a:off x="-4761" y="1535113"/>
            <a:ext cx="6100761" cy="48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296ACDE-0B4C-4E40-A268-79F84727BE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BAD7D2A-FD04-D743-A375-2023FA2E87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48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C0B455-4C01-A64A-AB0E-A112DD909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69738A8-EEA0-C94A-9A9E-4BB3EDFAC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1" y="1862097"/>
            <a:ext cx="6592888" cy="1203406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Presentation title, </a:t>
            </a:r>
            <a:br>
              <a:rPr lang="en-US"/>
            </a:br>
            <a:r>
              <a:rPr lang="en-US"/>
              <a:t>extending to two lines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73AF33D-7EF4-5146-9D08-6EE3A5CE1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062" y="3124200"/>
            <a:ext cx="6592887" cy="838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Insert Presentation Subtitle, </a:t>
            </a:r>
            <a:br>
              <a:rPr lang="en-US"/>
            </a:br>
            <a:r>
              <a:rPr lang="en-US"/>
              <a:t>extending to two lines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A6D4CA-FBFD-F54A-AED2-A73F22362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622800"/>
            <a:ext cx="3632200" cy="33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6388455-B74C-9247-9DC0-00952504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5003800"/>
            <a:ext cx="3632200" cy="3582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00.00.2019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73A1CF-2AA0-40CA-BA56-283EAABD3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3025" y="332469"/>
            <a:ext cx="2914981" cy="37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8BB46D-0E54-1E43-95D0-1F56577B60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371" y="256149"/>
            <a:ext cx="2253307" cy="11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93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4CA660F-7367-3B4F-B864-DAFC02D66D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1E4FDF-FB75-A84B-ABB3-2E0BBB2DC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A7C4D12-E749-7842-B753-7FDEAEED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B48E977-B5E3-7A4F-81CC-46222C6C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825E83-F97A-4A4C-A1D2-70354DADAC9B}"/>
              </a:ext>
            </a:extLst>
          </p:cNvPr>
          <p:cNvSpPr/>
          <p:nvPr userDrawn="1"/>
        </p:nvSpPr>
        <p:spPr>
          <a:xfrm>
            <a:off x="5994400" y="1535113"/>
            <a:ext cx="6197599" cy="48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16996-9C2D-E34C-9AE4-271D5479DB19}"/>
              </a:ext>
            </a:extLst>
          </p:cNvPr>
          <p:cNvSpPr/>
          <p:nvPr userDrawn="1"/>
        </p:nvSpPr>
        <p:spPr>
          <a:xfrm>
            <a:off x="-3416" y="1535113"/>
            <a:ext cx="6094653" cy="482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13A180F-C27E-8C4A-8375-D7FDAF5D20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F03BB7E-FFC3-874E-AC02-E5F81A80DF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8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9630073-811D-4044-B537-959F59636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23F9B95-C47D-3041-9EB3-05D436C8A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05316-4D36-7148-90F5-3F8A7AE17009}"/>
              </a:ext>
            </a:extLst>
          </p:cNvPr>
          <p:cNvSpPr/>
          <p:nvPr userDrawn="1"/>
        </p:nvSpPr>
        <p:spPr>
          <a:xfrm>
            <a:off x="5994400" y="1535113"/>
            <a:ext cx="6197599" cy="48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10E55-E32E-DB43-8C4C-9F0AD23D5EE0}"/>
              </a:ext>
            </a:extLst>
          </p:cNvPr>
          <p:cNvSpPr/>
          <p:nvPr userDrawn="1"/>
        </p:nvSpPr>
        <p:spPr>
          <a:xfrm>
            <a:off x="-3416" y="1535113"/>
            <a:ext cx="6094653" cy="48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280C5EE-C44A-E147-AC38-DF97D90F8F6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BCD4C36-1347-4246-A840-4C688D1928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8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 &amp;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43501571-6F36-7B4D-BCBB-95043153D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DA51E39-3882-DC4D-BBB9-8FD3F74E6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2390CF-2D09-2847-A471-FE7CD0696FA3}"/>
              </a:ext>
            </a:extLst>
          </p:cNvPr>
          <p:cNvSpPr/>
          <p:nvPr userDrawn="1"/>
        </p:nvSpPr>
        <p:spPr>
          <a:xfrm>
            <a:off x="5994400" y="1535113"/>
            <a:ext cx="6197599" cy="482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DA44E-71C4-F84C-AA3E-981C7EB4A5F7}"/>
              </a:ext>
            </a:extLst>
          </p:cNvPr>
          <p:cNvSpPr/>
          <p:nvPr userDrawn="1"/>
        </p:nvSpPr>
        <p:spPr>
          <a:xfrm>
            <a:off x="-3416" y="1535113"/>
            <a:ext cx="6094653" cy="482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7DAA77B-93E1-0441-AED9-BB0A371563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AAE028C-C4AF-B04F-9549-B6118BDD3B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50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CE6A6BB-0328-6349-917A-289D47FB38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44896" y="1812925"/>
            <a:ext cx="5602288" cy="433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E6BD198-E6D3-8646-81B3-F6108FC006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062BA85-CA72-6445-9B5C-234B487ED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E7C46CB9-9E5A-3049-B53F-BABEDF99A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D652B1F-EC38-C446-8A6E-A912A7B0F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25061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5213350" y="812800"/>
            <a:ext cx="6978650" cy="604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5206DEF-C5C4-3F4A-A904-13B920B485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44896" y="1812925"/>
            <a:ext cx="5602288" cy="43307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9C3AEA06-15A0-0945-9B80-D0CE294763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7" y="1221763"/>
            <a:ext cx="465673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A9EA053-CC9B-8647-AE35-72F35CAFB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46561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527A90F-DC59-F74D-A23C-567984CF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614262E-143D-C544-9734-A476E62E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139651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5213350" y="812800"/>
            <a:ext cx="6978650" cy="604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4D864E2-48B3-ED47-810F-498BF3C885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44896" y="1812925"/>
            <a:ext cx="5602288" cy="43307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4A7AE40-7F73-C140-8F00-5025C91B5C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7" y="1221763"/>
            <a:ext cx="465673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3A6F17A-1017-2240-A079-6F028861E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46561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594A94C-8C85-DC41-A12F-E2C560796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36FD249-A5E0-324A-AADD-CA17DA8C3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3721767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33AD2B5-6E7E-CD41-8849-C198BD1895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44897" y="1812925"/>
            <a:ext cx="5627942" cy="4359275"/>
          </a:xfrm>
        </p:spPr>
        <p:txBody>
          <a:bodyPr/>
          <a:lstStyle>
            <a:lvl1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8003615-5B56-484F-8827-3EDF8F48EB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FA92A5-35E2-334A-970F-64E1280D1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B25201F-046C-E84D-B28C-84A17E84C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7EEE243-1A15-264B-8C29-6FDC4794A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65576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5213350" y="812800"/>
            <a:ext cx="6978650" cy="604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2B72668-CECF-F74F-9885-384B42A94F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44897" y="1812925"/>
            <a:ext cx="5627942" cy="435927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1ED0283-B16A-1A45-B711-DA8F86386B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7" y="1221763"/>
            <a:ext cx="465673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B68D5F-11CB-8740-BDD5-974ABE70E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46561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27971CDA-E137-9745-A2FA-212F5A640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E307C96-F9FD-EA49-B706-62CC40B57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091244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5213350" y="812800"/>
            <a:ext cx="6978650" cy="604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7478E44-BCA2-6447-8037-E2F9958A6E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44897" y="1812925"/>
            <a:ext cx="5627942" cy="435927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0084F56-DA1E-ED48-8CAD-DF3AE8187E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7" y="1221763"/>
            <a:ext cx="465673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95F264-E0BA-B24A-81AD-30BF1CDAA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46561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95093492-2BB8-624B-86E9-F2B9C3D2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EA425E6-4F2C-5148-9954-E2B1D6C2A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3361923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1219200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BEBD8A8-52A6-7F47-BC0C-9F69DDCE48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121FA5-2B9A-024D-BFAC-51CA07DBA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977674FE-D114-6D4E-98A7-8D1917EDF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B5163D0-501E-F043-8E3D-A6A7404C3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147092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2308226" y="404814"/>
            <a:ext cx="9883774" cy="6453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812800"/>
            <a:ext cx="17409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0AFE0B3-762F-1C4A-8431-EC8525C901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888" y="812800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23EE29E-021F-104C-8AF3-51194B95E3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1287" y="812800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A561314-1C8B-F344-A2CC-541DAC9F8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1038" y="868752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188820A-ACFE-3A48-A8BB-0BE4B9C88B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1888" y="1812925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BD9565-0386-F240-9019-C64403E737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287" y="1812925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EAC9DB6-241A-BF40-A9DC-B751ED6E0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1038" y="1864115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164C99E-33A4-3B4D-A903-99E7433D2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71888" y="2833679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E445AD7C-FFC9-5046-8FC1-BC612B7425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3350" y="2833679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3BF808A-24A6-C34B-9CDC-8BF7FDC9D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71038" y="2833679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D048E3E-CE2E-B94B-BB29-905CAC361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1889" y="3822690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35752CE-BA42-3A4B-853D-8F196F3874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3351" y="3822690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304DA9B-7D81-B14F-978A-94B8298A1B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1039" y="3822690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502B566-F858-3F46-BBDD-5FF00D28C8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3950" y="4807731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E6248B4-84E7-C84F-80AE-4AA98CA33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05412" y="4807731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F3B2A6C-DD35-AE43-86A8-C927850E87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63100" y="4807731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D85B53C-38FA-D84F-8D9A-D63417CFC1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63950" y="5790191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4186A89-8FF6-9349-A7BF-999634D383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05412" y="5790191"/>
            <a:ext cx="3870325" cy="56854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528E98A-31B7-254F-936F-FC69043901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63100" y="5790191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EA41379-1E2E-F842-9ABF-5F23652FB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23562" y="857642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1.</a:t>
            </a:r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389E9A3-76F8-6649-ACA1-76CFA58FBA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23562" y="1846137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2.</a:t>
            </a:r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57B044E-0FE8-C34E-965E-7D886D85FD6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19888" y="2833679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3.</a:t>
            </a:r>
            <a:endParaRPr lang="en-GB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A24FC1B-220E-984C-B43B-80E92BAEC2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14175" y="3822690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4.</a:t>
            </a:r>
            <a:endParaRPr lang="en-GB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8C0D70D-8DC6-4142-AA22-AC27CA8F76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06237" y="4807731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5.</a:t>
            </a:r>
            <a:endParaRPr lang="en-GB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6BF80C9-AA1A-1943-BE9D-C53F4573CC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06237" y="5809638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6.</a:t>
            </a:r>
            <a:endParaRPr lang="en-GB"/>
          </a:p>
        </p:txBody>
      </p:sp>
      <p:sp>
        <p:nvSpPr>
          <p:cNvPr id="56" name="Slide Number Placeholder 10">
            <a:extLst>
              <a:ext uri="{FF2B5EF4-FFF2-40B4-BE49-F238E27FC236}">
                <a16:creationId xmlns:a16="http://schemas.microsoft.com/office/drawing/2014/main" id="{6E34CB83-947C-F340-A54E-20D41D0BE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B86931D5-A902-A341-AC9D-15D49674B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311425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- 1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B3A7D2-AB40-7E46-99F9-68453D28673E}"/>
              </a:ext>
            </a:extLst>
          </p:cNvPr>
          <p:cNvSpPr/>
          <p:nvPr userDrawn="1"/>
        </p:nvSpPr>
        <p:spPr>
          <a:xfrm>
            <a:off x="8503920" y="0"/>
            <a:ext cx="36880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09AC2C-DE81-204D-B67E-DA4C21736390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1532203"/>
            <a:ext cx="2892239" cy="29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B881843-1D05-AF45-BD2E-854D659266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41F0930-3006-AE43-96D8-097B29B70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48C2E47-2423-2E42-AEFC-615ADCA9F9D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96349" y="1812925"/>
            <a:ext cx="2887664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DC561A1-32FA-1243-8F22-CB2D0BA1A65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43F718-15BB-774C-8B97-1CCE87E4B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B361DBE-B761-0648-84CE-96425DE8B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1036523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light-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99315A-BA46-C14C-83A5-15271A163B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8484781" y="0"/>
            <a:ext cx="37072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6444D-DB57-7B49-A05D-E8166DE24CFF}"/>
              </a:ext>
            </a:extLst>
          </p:cNvPr>
          <p:cNvCxnSpPr>
            <a:cxnSpLocks/>
          </p:cNvCxnSpPr>
          <p:nvPr userDrawn="1"/>
        </p:nvCxnSpPr>
        <p:spPr>
          <a:xfrm>
            <a:off x="8896350" y="1535113"/>
            <a:ext cx="28876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EA8C210-EC08-D648-8F42-1A8A95A8C887}"/>
              </a:ext>
            </a:extLst>
          </p:cNvPr>
          <p:cNvSpPr txBox="1">
            <a:spLocks/>
          </p:cNvSpPr>
          <p:nvPr userDrawn="1"/>
        </p:nvSpPr>
        <p:spPr>
          <a:xfrm>
            <a:off x="3086100" y="6561364"/>
            <a:ext cx="8145463" cy="156096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>
                <a:solidFill>
                  <a:schemeClr val="bg1"/>
                </a:solidFill>
              </a:rPr>
              <a:t>Insert footer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F6F5362-83CF-B345-AF9A-A6CCAC6CA2F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96349" y="1812925"/>
            <a:ext cx="2887664" cy="4548188"/>
          </a:xfrm>
        </p:spPr>
        <p:txBody>
          <a:bodyPr/>
          <a:lstStyle>
            <a:lvl1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50FEAC13-2522-8343-B8FA-ABF237D022E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8DC563A-1EBE-1040-97F1-5EC048843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6AF4724E-4DA9-B64D-9D75-4998FA30677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7E146D4C-3E1A-E640-903A-9F44761E2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BA3A69C-69FC-2E46-AF89-D4692D4AF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1BAFF-4F1C-C846-B18A-68C9E483A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55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F9B445E-3FE7-9E43-A0F2-36ADBB51DA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8484781" y="0"/>
            <a:ext cx="37072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78195FA-3456-BB45-B99D-FEDAC5CB585E}"/>
              </a:ext>
            </a:extLst>
          </p:cNvPr>
          <p:cNvSpPr txBox="1">
            <a:spLocks/>
          </p:cNvSpPr>
          <p:nvPr userDrawn="1"/>
        </p:nvSpPr>
        <p:spPr>
          <a:xfrm>
            <a:off x="3086100" y="6561364"/>
            <a:ext cx="8145463" cy="156096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>
                <a:solidFill>
                  <a:schemeClr val="bg1"/>
                </a:solidFill>
              </a:rPr>
              <a:t>Insert footer</a:t>
            </a:r>
            <a:endParaRPr lang="en-GB" sz="80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43CCAA-40C9-604B-A78A-BCEFFF9E3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1532203"/>
            <a:ext cx="2892239" cy="29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0327EDB-694E-5040-8584-DA8368B0DB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57D4492-6710-1148-A6E5-A93D2F4F1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B2CBCE7-4F7B-4241-844F-1136D8877B8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96349" y="1812925"/>
            <a:ext cx="2887664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36EF9A7-6118-034E-B9E8-22C507139BB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CB7C6DB1-7C35-574D-A7B2-8E69BB82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79A5555-F5C1-5842-A645-88A91100C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6E05D2-61AD-D34B-A0CB-A50CF42F7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47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8484781" y="407988"/>
            <a:ext cx="3707219" cy="6450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76260D-CA4B-884B-8C3E-5FF69193058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1532203"/>
            <a:ext cx="2892239" cy="291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CE67438-2B2F-4643-A6F2-819E11D9F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E85021-7F8B-4949-9FD7-E9C711E8B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20807BE-17DC-B249-8162-A5D4F83C1DA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B2E26EC-E310-6A44-AB9B-CE1563780A9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96349" y="1812925"/>
            <a:ext cx="2887664" cy="4548188"/>
          </a:xfrm>
        </p:spPr>
        <p:txBody>
          <a:bodyPr/>
          <a:lstStyle>
            <a:lvl1pPr indent="-360000"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A7D0C98-CB62-1B42-992B-1B88BC922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B1C5B0C-AD29-E24B-A1CE-DA6B30B0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59425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9685B58-58E3-F545-9AD3-25509FF35D33}"/>
              </a:ext>
            </a:extLst>
          </p:cNvPr>
          <p:cNvSpPr/>
          <p:nvPr userDrawn="1"/>
        </p:nvSpPr>
        <p:spPr>
          <a:xfrm>
            <a:off x="8484781" y="407988"/>
            <a:ext cx="3707219" cy="645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1C4B0DE-E4D2-2445-83B1-8BEF37F4C5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B2BECB-9C9F-0F46-8A75-408C2A240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300C1F6-A402-7A4A-AD93-EF845D2B97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96349" y="1812925"/>
            <a:ext cx="2887664" cy="4548188"/>
          </a:xfrm>
        </p:spPr>
        <p:txBody>
          <a:bodyPr/>
          <a:lstStyle>
            <a:lvl1pPr indent="-360000"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FDD742-2F22-AB43-89B9-467830620D42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1532203"/>
            <a:ext cx="2892239" cy="291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B47BCC9-DB20-CD48-9074-D06E72F048C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BDA6F9A-4A06-B640-A556-83879EB4F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80E3DD8-4D20-3245-8B7F-62DDD6AE0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3151536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65937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659288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5760" y="1812925"/>
            <a:ext cx="2700339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057650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84EB1F1-B3C5-9042-B4DF-37C1247A1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D33FA30-485A-BD43-92D9-519A25A56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3071811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0" y="0"/>
            <a:ext cx="32734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5760" y="1812925"/>
            <a:ext cx="2700339" cy="4548188"/>
          </a:xfrm>
        </p:spPr>
        <p:txBody>
          <a:bodyPr/>
          <a:lstStyle>
            <a:lvl1pPr indent="-360000"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057650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F2AFD75B-383E-F24B-89A6-DF81FFB68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7A563F9-F6CF-114B-A521-3CFEA1D67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33CBC5-CD1E-584C-86B3-EC7B17948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80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0" y="0"/>
            <a:ext cx="32734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5536269-CAA9-9A4F-A51E-82CD31E906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F7192A-A33B-B246-92F3-4ADADAB5A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A02127E-C78E-0948-9FBD-5899761FA8D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5760" y="1812925"/>
            <a:ext cx="2700339" cy="4548188"/>
          </a:xfrm>
        </p:spPr>
        <p:txBody>
          <a:bodyPr/>
          <a:lstStyle>
            <a:lvl1pPr indent="-360000"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930C1B2-6C21-0C44-B446-7192356D40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057650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2027C7E6-014F-A949-8B25-F5E2BFAD2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B067CD9-6B02-7B47-B467-ECDADB633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96139-7867-8042-9D07-5678885B7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3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4640550" y="404814"/>
            <a:ext cx="7551450" cy="64531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87D5287F-26C1-C94C-A0E5-3ACE7DCE31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38755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8EB956-CAC1-BE4B-A928-4B2C6B2AD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387508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68E268A-C46C-7A4A-9FC9-F56B912DF88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3064" y="1812925"/>
            <a:ext cx="3875086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0EFE0BB-5152-C147-BB34-C4F3B15B462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213350" y="1812925"/>
            <a:ext cx="64055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75E6630-A092-B44D-B13C-0B763FD19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10353A8-2752-7643-ACF1-8541095EB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328494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4640550" y="404814"/>
            <a:ext cx="7551450" cy="6453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EC5E147F-84CC-B14B-84D4-BC1BAFF173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38755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D3D7C65-B284-614F-8308-0AD4C8517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387508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7DB8970-D352-9741-BACD-F177902C850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3064" y="1812925"/>
            <a:ext cx="3875086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29D9F35-C5A4-9F46-98E7-58F51109346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213350" y="1812925"/>
            <a:ext cx="64055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4E783CFE-E817-DB4B-96F9-83D639AA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2365B5D-F6C6-D648-93E1-264DFE601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55046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6B86A0C-00BB-D948-A4B7-8C9AE343A809}"/>
              </a:ext>
            </a:extLst>
          </p:cNvPr>
          <p:cNvSpPr/>
          <p:nvPr userDrawn="1"/>
        </p:nvSpPr>
        <p:spPr>
          <a:xfrm>
            <a:off x="2308226" y="404814"/>
            <a:ext cx="9883774" cy="64531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07E592C-AC3A-DC4F-957E-53F9C9731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812800"/>
            <a:ext cx="17409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BE953B2-DB48-0945-B021-5B60F9EFE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888" y="812800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70556F5-76EB-F64F-8C68-5EF0290175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1287" y="812800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7AE9083-4FBC-4040-BE18-D1FDE7C6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1038" y="868752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8237538-8B35-2948-821F-52CF0E275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1888" y="1812925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769BEA2-6CF7-B940-81E3-8EE0F7C71B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287" y="1812925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7C68F7D-9B08-BD47-9A05-235FBC0C9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1038" y="1864115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80C0D0C-9493-1D4F-BDBD-F05726E1C3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71888" y="2833679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AAAE8D-A528-6F43-B413-71AA6E995C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3350" y="2833679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8406D02-6C7C-2B45-ADFD-D19D2107EC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71038" y="2833679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6F55245-EA5B-D646-B35C-F8BF7718A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1889" y="3822690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187F61B-C15F-2E43-B16B-29FBE06A1B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3351" y="3822690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56D728F-E697-3640-B14E-B08B19836D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1039" y="3822690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69AD58D-034F-9D4D-9CBF-512CEDB611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3950" y="4807731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A462EE7-B11A-1744-9A36-169AE18474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05412" y="4807731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7AD0969-DAD3-8A4A-9ADA-302483C848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63100" y="4807731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83BD40A-B661-C54B-9218-D0FA1675C9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63950" y="5790191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D3E1977-AB47-5E4C-B6D2-32D2335B80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05412" y="5790191"/>
            <a:ext cx="3870325" cy="56854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</a:t>
            </a:r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1BE49D3-F1B5-E54A-AA1A-611E790B25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63100" y="5790191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061F79E-C729-6F45-8D74-AFC4924F6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23562" y="857642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1.</a:t>
            </a:r>
            <a:endParaRPr lang="en-GB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235F082B-3A40-BE49-822B-AA84E9881E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23562" y="1846137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2.</a:t>
            </a:r>
            <a:endParaRPr lang="en-GB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058E7103-909A-544A-BDD6-7F0A9F4EE9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19888" y="2833679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3.</a:t>
            </a:r>
            <a:endParaRPr lang="en-GB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78F73A-FF83-6E45-B1AE-4076226AA8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14175" y="3822690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4.</a:t>
            </a:r>
            <a:endParaRPr lang="en-GB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6F3DB70-3B26-384E-9E01-DBBB995E5D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06237" y="4807731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5.</a:t>
            </a:r>
            <a:endParaRPr lang="en-GB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2EBFA8A-7432-704A-B9E4-B24E156C5B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06237" y="5809638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6.</a:t>
            </a:r>
            <a:endParaRPr lang="en-GB"/>
          </a:p>
        </p:txBody>
      </p:sp>
      <p:sp>
        <p:nvSpPr>
          <p:cNvPr id="58" name="Slide Number Placeholder 10">
            <a:extLst>
              <a:ext uri="{FF2B5EF4-FFF2-40B4-BE49-F238E27FC236}">
                <a16:creationId xmlns:a16="http://schemas.microsoft.com/office/drawing/2014/main" id="{FD8A113A-C90A-D948-AA60-D0EE04417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507FBFEE-784A-114B-95F4-EC3033674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1019411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4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7086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692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3064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57086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692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5727491F-CDE6-554F-AC65-A300727A39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5E77B59-DDA2-C049-9A39-D6D78A4F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95DF310D-9B12-C74B-8FE9-5E581809E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F7D9B0AE-E0C3-2A4D-9346-178AE3A59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8B1B5E9-1D09-0048-8DB4-65252C1298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80457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98A0A19-D532-F64C-AF9D-5B9864FD7F7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80457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2C5383-7919-224D-B2E3-B7C4C7373D4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75920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F4FDF4B-8D09-7547-A0CD-981932F8F44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75920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157A4F-A211-3148-8356-FF9399180D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251016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721D955-DE36-E743-94E9-CEC2240EE2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51016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89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DB2B8A-2C43-544B-963E-49E7F4F7DFED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4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7086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692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3064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57086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692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EEC10BED-50D0-194B-8A5D-15B81DFAA7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8B7866-329D-5649-903F-34802440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9036A381-8EAB-F047-9217-ECE85B423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11EFF08-BE34-2F49-992D-458B575E4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179018D-BACC-634B-9667-FD23F8BF2E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80457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7BD7FC9-449C-4745-9004-B8006C71E00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80457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46974F5-9BFC-C64C-8A8C-08288A6FFB4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75920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6BDA458-A23F-7C4A-B6BB-4C7F4BF16EB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75920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8AA3BEE-0BDA-4646-9F82-4C22E34708C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251016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D9345E6-32BB-0742-88A1-9C8EC749F5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51016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76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AF2386-3EA0-1046-BF97-811D16D4FAA8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4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7086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692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3064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57086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692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4421BF34-F517-5149-8269-59EA83167E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83919F0-1969-FF43-881F-E049EE5CE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BF5C3000-30E2-C54F-BD24-CFC74B885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BD73AFE-1683-5C48-B7A9-4CA7085EF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3D5A24-26FE-464E-93FA-62E611E648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80457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7D82A52-B0AA-DC45-814C-8C91F900B79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80457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60D7ECB-E175-2D4F-BACF-7DB799D19F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75920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C17348E-7FF0-A44C-8FA7-0D115EAE7C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75920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A011281-AC7D-6945-9952-F9CBB5D03C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251016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0F23782-A8CE-0D4C-953B-5D2DD5FB7E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51016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956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3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E95035E-2B5C-CF41-937D-5D3CF4CC7DF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77104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E73770A-AA82-4643-BB7F-16A48641A7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333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872D96-8BF8-FB4B-AE7B-87AF869D32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9737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6A970EC-EDC5-7944-B05C-D475EDE3D5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3064" y="2930682"/>
            <a:ext cx="2477882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2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61D1387-A6FB-964B-B644-D017EFEB19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77104" y="2925916"/>
            <a:ext cx="2484953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2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6ED4FA1-3C3C-C144-9D69-AD4F884759B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93336" y="2921151"/>
            <a:ext cx="2477749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2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090C6D1-1AC8-0649-8C21-B994CFEC95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97376" y="2930674"/>
            <a:ext cx="2458948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2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F305CE8A-BDF1-E042-9005-E4511F1017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6F3D978-CC71-F248-AC41-AFEEC5354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300974F5-3585-DE4D-8590-C328DF31E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9685EFA-8359-EE4A-974F-CB1FE4C61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0E41698-6D61-6C4A-A83F-65C8637C25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517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2DDC72E-68F9-044F-8F24-11C622EEA78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8561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BC2F310-6984-7F41-A36C-BCA80C436C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91248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062CC56-9EA7-B848-9446-814F98572B4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95952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10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2C774E-2E4E-C544-A7FC-AF267EDCE7EF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986BFC-B1B5-0845-86F8-F91F84C3C9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3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150A6D8-5FEF-4C4B-B008-9AC1254902F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77104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595D18D7-284F-1043-8DBE-B4616A7B14D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333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27E3DB0E-9BB9-E04A-9BB7-6CE5E521CD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9737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7BADC42-294C-E848-8B3A-C91990676F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3064" y="2930682"/>
            <a:ext cx="2477882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290AFA5-F3F8-BC4B-AA7C-E0A303B1B7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77104" y="2925916"/>
            <a:ext cx="2484953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E9D164F-01F5-B546-AFAF-BBD9ACE190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93336" y="2921151"/>
            <a:ext cx="2477749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FD69FC8-C79E-2049-A2E2-1468E4157B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97376" y="2930674"/>
            <a:ext cx="2458948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63A559A8-57E7-4B44-8600-ABB8673DC5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EFE5B29-F636-E245-9795-043FC4071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91E9EA03-1786-B943-9F68-C0CAFD269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D33AC596-824E-5D47-8337-E73E32D85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159EC91-7A69-D94E-B671-6883B57142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517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DE42A21-120B-A145-8A58-28773F6309B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8561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35C46E4-D664-2141-B13F-CC8B59F72AA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91248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EC93E33-B201-F245-AE95-4E2CF2B4A2D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95952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6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2C774E-2E4E-C544-A7FC-AF267EDCE7EF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3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AA609B16-9515-8543-9624-A208E309107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3063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94C6660A-6ABE-004C-ADF8-3B14F9170EE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277104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CA433B0-A84C-3F4C-8518-19DDEEA67F8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19333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6229A1C3-DE93-334F-AA09-73DA32BB009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09737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ED853E3-B030-0A44-8E76-71B7995404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3064" y="2930682"/>
            <a:ext cx="2477882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CC547E5-457E-3E48-BA92-EADAA343AD2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77104" y="2925916"/>
            <a:ext cx="2484953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0EEAD6-86D9-1748-8D91-8E02D1D68C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93336" y="2921151"/>
            <a:ext cx="2477749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D16D545-2C55-964D-A589-29417D0F07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97376" y="2930674"/>
            <a:ext cx="2458948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Header</a:t>
            </a:r>
            <a:endParaRPr lang="en-GB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3795241F-57CC-8445-966E-1C08B570AE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34EC6C4-5316-9246-8307-B9DF29E02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BCF80C95-723F-D741-AB2D-36D15BC60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FFCBB0F9-DC25-7B43-AFF6-0895B3704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89B97893-09F7-0043-BC9F-04271123155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517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80595D9-7F20-6847-B144-A8C45A89EB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8561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6CBE321-F247-614D-9600-5BE814A4565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91248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6DA8A92-90B8-4C42-99F4-4C2D9D99D95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95952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82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A5E328-417C-FF40-8B97-E332B7278C37}"/>
              </a:ext>
            </a:extLst>
          </p:cNvPr>
          <p:cNvCxnSpPr>
            <a:cxnSpLocks/>
          </p:cNvCxnSpPr>
          <p:nvPr/>
        </p:nvCxnSpPr>
        <p:spPr>
          <a:xfrm flipV="1">
            <a:off x="521345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0E1098-D7EE-5247-A8B6-E084D0375A5D}"/>
              </a:ext>
            </a:extLst>
          </p:cNvPr>
          <p:cNvCxnSpPr>
            <a:cxnSpLocks/>
          </p:cNvCxnSpPr>
          <p:nvPr/>
        </p:nvCxnSpPr>
        <p:spPr>
          <a:xfrm flipV="1">
            <a:off x="1054042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737844-7640-274E-97FD-20F1F3C9A907}"/>
              </a:ext>
            </a:extLst>
          </p:cNvPr>
          <p:cNvCxnSpPr>
            <a:cxnSpLocks/>
          </p:cNvCxnSpPr>
          <p:nvPr userDrawn="1"/>
        </p:nvCxnSpPr>
        <p:spPr>
          <a:xfrm flipV="1">
            <a:off x="2380297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4EA84C-19CF-F344-A206-2F76829E3C1B}"/>
              </a:ext>
            </a:extLst>
          </p:cNvPr>
          <p:cNvCxnSpPr>
            <a:cxnSpLocks/>
          </p:cNvCxnSpPr>
          <p:nvPr/>
        </p:nvCxnSpPr>
        <p:spPr>
          <a:xfrm flipV="1">
            <a:off x="2912994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2D2F0C-A4CE-7249-B2E9-EC80ABB918C1}"/>
              </a:ext>
            </a:extLst>
          </p:cNvPr>
          <p:cNvCxnSpPr>
            <a:cxnSpLocks/>
          </p:cNvCxnSpPr>
          <p:nvPr userDrawn="1"/>
        </p:nvCxnSpPr>
        <p:spPr>
          <a:xfrm flipV="1">
            <a:off x="4239249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83DF8-5BE4-794C-8588-E249A27A253D}"/>
              </a:ext>
            </a:extLst>
          </p:cNvPr>
          <p:cNvCxnSpPr>
            <a:cxnSpLocks/>
          </p:cNvCxnSpPr>
          <p:nvPr/>
        </p:nvCxnSpPr>
        <p:spPr>
          <a:xfrm flipV="1">
            <a:off x="4771946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4A6CE4-BD6D-524D-B80F-F9C676BD884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8201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D8D980-30F9-364F-B360-F5001CE26EA9}"/>
              </a:ext>
            </a:extLst>
          </p:cNvPr>
          <p:cNvCxnSpPr>
            <a:cxnSpLocks/>
          </p:cNvCxnSpPr>
          <p:nvPr/>
        </p:nvCxnSpPr>
        <p:spPr>
          <a:xfrm flipV="1">
            <a:off x="6630898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84402C-ADB2-B84B-A834-2F9D68CE6052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7153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B804A6-B669-9C49-B2B6-272692306CE7}"/>
              </a:ext>
            </a:extLst>
          </p:cNvPr>
          <p:cNvCxnSpPr>
            <a:cxnSpLocks/>
          </p:cNvCxnSpPr>
          <p:nvPr/>
        </p:nvCxnSpPr>
        <p:spPr>
          <a:xfrm flipV="1">
            <a:off x="8489850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E56022-A3FC-FC4B-B0CF-50FA33FC0387}"/>
              </a:ext>
            </a:extLst>
          </p:cNvPr>
          <p:cNvCxnSpPr>
            <a:cxnSpLocks/>
          </p:cNvCxnSpPr>
          <p:nvPr/>
        </p:nvCxnSpPr>
        <p:spPr>
          <a:xfrm flipV="1">
            <a:off x="9816104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E8F5908-5FAA-7A47-9875-E02AC723D75A}"/>
              </a:ext>
            </a:extLst>
          </p:cNvPr>
          <p:cNvCxnSpPr>
            <a:cxnSpLocks/>
          </p:cNvCxnSpPr>
          <p:nvPr/>
        </p:nvCxnSpPr>
        <p:spPr>
          <a:xfrm flipV="1">
            <a:off x="10348801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0C7A5-D71E-A64B-8BF7-DDD660E121D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44525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FEB894A-364E-C04A-B8C0-59E2D91C0E90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44525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C088889-E96B-694B-8274-44659CDEE65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495600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9026B274-8A8A-1441-AE50-F3D7B4889414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495600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B7BDFF1-4FB1-9744-913B-3FC1E598E5D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341813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8D642A9-A3AF-CA40-91D9-BFCE95150066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4341813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CBF7B5D2-AF6B-FB41-8EB4-704E81987661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193409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41A2B2B-BFBC-FF44-9729-EAF2A71545EE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193409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CACCBBA3-7FE2-8346-AA0C-6F57059A87C1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057150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D6DC3D15-ACAE-A442-9625-FA3BF6EC3566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57150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1C93B2BF-41D1-6145-9281-F19D35445DD8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148581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F2A7698-5999-7B44-A810-6D27969786C0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999656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37467A30-053D-EF44-B674-57835D7F73B3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845869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6D194603-8123-8D43-A9DA-C834B56F2CB7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97465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73966F93-FD31-0943-98FF-7CFF1CF54831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8561206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4E34EB69-C54A-6C44-AE6F-A3772E907763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152467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B0E8BB93-A9D7-6741-ABE5-BF668A831B87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3003542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E677D7F2-6561-3648-92CC-8B669A09FB36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4849755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4E2C8AD-AA13-744B-BB27-24088A5675F1}"/>
              </a:ext>
            </a:extLst>
          </p:cNvPr>
          <p:cNvSpPr>
            <a:spLocks noGrp="1"/>
          </p:cNvSpPr>
          <p:nvPr userDrawn="1">
            <p:ph type="body" sz="quarter" idx="34"/>
          </p:nvPr>
        </p:nvSpPr>
        <p:spPr>
          <a:xfrm>
            <a:off x="6701351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61D42275-11DC-0045-ACAA-6F4704BFC53C}"/>
              </a:ext>
            </a:extLst>
          </p:cNvPr>
          <p:cNvSpPr>
            <a:spLocks noGrp="1"/>
          </p:cNvSpPr>
          <p:nvPr userDrawn="1">
            <p:ph type="body" sz="quarter" idx="35"/>
          </p:nvPr>
        </p:nvSpPr>
        <p:spPr>
          <a:xfrm>
            <a:off x="8565092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7B4A7B89-0B9F-AE4E-859C-DE2AA4E1B6F7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912424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8883CAB-F693-7148-926B-FA40A63F26F2}"/>
              </a:ext>
            </a:extLst>
          </p:cNvPr>
          <p:cNvSpPr>
            <a:spLocks noGrp="1"/>
          </p:cNvSpPr>
          <p:nvPr userDrawn="1">
            <p:ph type="body" sz="quarter" idx="37"/>
          </p:nvPr>
        </p:nvSpPr>
        <p:spPr>
          <a:xfrm>
            <a:off x="9912424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2F38436E-CA49-9E47-879B-325723D559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46462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20YY</a:t>
            </a:r>
            <a:endParaRPr lang="en-GB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1AFD158F-AA57-2A40-BBEF-0EE208A229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450348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686F280B-1C92-124B-A76B-59F45B254F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235BF7B6-7592-824F-804A-700430D4A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43" name="Slide Number Placeholder 10">
            <a:extLst>
              <a:ext uri="{FF2B5EF4-FFF2-40B4-BE49-F238E27FC236}">
                <a16:creationId xmlns:a16="http://schemas.microsoft.com/office/drawing/2014/main" id="{64A4EB9C-9902-1348-98CC-1C363FFF0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F208862E-7A4D-B74C-A0A8-D792E3FD0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58766-7E11-B24B-8AA3-02FB0FFB4E5F}"/>
              </a:ext>
            </a:extLst>
          </p:cNvPr>
          <p:cNvSpPr/>
          <p:nvPr userDrawn="1"/>
        </p:nvSpPr>
        <p:spPr>
          <a:xfrm>
            <a:off x="0" y="3534223"/>
            <a:ext cx="12192000" cy="154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35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left-sidebar-Narrow_l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248150" y="812800"/>
            <a:ext cx="7535862" cy="554831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B3FBD6B-BF2D-1D42-98CA-942DA03849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B1AD93-59CC-A043-95C4-17D7630AC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C16127-586B-0545-B6FE-D3A60DDFF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826A26D-271A-5440-A265-29970011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791BC1-114D-5D4F-99A4-D33028ACB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66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left-sidebar-Narrow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248150" y="812800"/>
            <a:ext cx="7535862" cy="55483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FC89042-69F5-2D4B-9582-67FA80F05A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6C0AF4F-2815-834D-B37C-26E4CCF46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BC2DEB-DF9F-5342-A628-9F24059CF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D5D2B4-7D16-BB4A-9B20-32462A330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73385C-0E64-E744-AB56-8F189A8D9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51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2">
            <a:extLst>
              <a:ext uri="{FF2B5EF4-FFF2-40B4-BE49-F238E27FC236}">
                <a16:creationId xmlns:a16="http://schemas.microsoft.com/office/drawing/2014/main" id="{7814972F-D77D-7D46-A45E-0D070642CA4F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73064" y="1812925"/>
            <a:ext cx="11410950" cy="413067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14A11C82-2B1C-8F40-AE83-39E6691211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ACABCB-C48E-374D-BA23-DF98162F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9761FFFA-FA45-124C-B7B2-5432B0295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BB107BF-8922-F547-8A10-0DD088D1A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21F7C3-449B-1740-B530-5DD8E4F56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3064" y="6057900"/>
            <a:ext cx="4838700" cy="3032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r>
              <a:rPr lang="en-GB"/>
              <a:t>Source: Example of Source</a:t>
            </a:r>
          </a:p>
        </p:txBody>
      </p:sp>
    </p:spTree>
    <p:extLst>
      <p:ext uri="{BB962C8B-B14F-4D97-AF65-F5344CB8AC3E}">
        <p14:creationId xmlns:p14="http://schemas.microsoft.com/office/powerpoint/2010/main" val="417393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FDF746-00D7-DA42-A4DB-F17FE29A91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75272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pPr marL="360000" marR="0" lvl="0" indent="-36000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To add and an image: drag and drop an image on to this frame or click the icon in the centre of the page</a:t>
            </a:r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/>
            </a:lvl1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EB0E6B2C-4C0D-894C-BEFF-4DB93C2B6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E924A93-5C01-5C4C-B237-80DF596B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155329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able Placeholder 2">
            <a:extLst>
              <a:ext uri="{FF2B5EF4-FFF2-40B4-BE49-F238E27FC236}">
                <a16:creationId xmlns:a16="http://schemas.microsoft.com/office/drawing/2014/main" id="{D2720E0F-C7F6-3A43-8639-9953BFE586E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4057650" y="812801"/>
            <a:ext cx="7726363" cy="51308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58BCA-8F1E-C84A-B47F-6A9DCA1781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57650" y="6057900"/>
            <a:ext cx="4838700" cy="3032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r>
              <a:rPr lang="en-GB"/>
              <a:t>Source: Example of Source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6EEC35B-6178-B044-BBED-FE5ED0DCFF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D783F7-8B11-3B43-AAFD-4EB066CB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25A1972-08B5-564A-AC93-41A7E5EF5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0021C5D-1919-0E41-84BA-54274C9A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1EEE3-C50B-064B-A38D-6942D0FDC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90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A75D7BA3-D1A3-EF4D-9A3D-543D59948ED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4057650" y="812801"/>
            <a:ext cx="7726363" cy="51308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E68446-77BB-BB4A-80B6-79349786155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57650" y="6057900"/>
            <a:ext cx="4838700" cy="3032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r>
              <a:rPr lang="en-GB"/>
              <a:t>Source: Example of Source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208D185-807E-9043-873E-861652E2F8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379FA2-EF79-D74F-A482-40B529640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C92133AF-F593-324A-94E0-515C9B37B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C7DC6EA-2165-7341-A0A2-9C0CD1BAD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5B669C-6D6B-8542-B38A-734565942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6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F0F6E9-1A4C-9F4E-BEC4-B3D0F3ADE1E3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8963" y="1243197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9937" y="812800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heading</a:t>
            </a:r>
            <a:endParaRPr lang="en-GB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39776C-03FE-7041-8BDD-31910E214FCF}"/>
              </a:ext>
            </a:extLst>
          </p:cNvPr>
          <p:cNvSpPr txBox="1"/>
          <p:nvPr userDrawn="1"/>
        </p:nvSpPr>
        <p:spPr>
          <a:xfrm>
            <a:off x="9591040" y="517484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Width: 2.38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Height: 4.26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C4FC33-D36A-5040-9316-214043921C97}"/>
              </a:ext>
            </a:extLst>
          </p:cNvPr>
          <p:cNvSpPr txBox="1"/>
          <p:nvPr userDrawn="1"/>
        </p:nvSpPr>
        <p:spPr>
          <a:xfrm>
            <a:off x="9329420" y="3070136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86CAF0-D62D-EB4E-B234-37C1ABD05619}"/>
              </a:ext>
            </a:extLst>
          </p:cNvPr>
          <p:cNvSpPr txBox="1"/>
          <p:nvPr userDrawn="1"/>
        </p:nvSpPr>
        <p:spPr>
          <a:xfrm>
            <a:off x="1043504" y="3105552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8FDFF-ED30-3D46-9AA1-3C89A0F936E6}"/>
              </a:ext>
            </a:extLst>
          </p:cNvPr>
          <p:cNvSpPr txBox="1"/>
          <p:nvPr userDrawn="1"/>
        </p:nvSpPr>
        <p:spPr>
          <a:xfrm>
            <a:off x="5213350" y="410464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B9DB08-8871-274B-8F8A-E818DB2217DB}"/>
              </a:ext>
            </a:extLst>
          </p:cNvPr>
          <p:cNvSpPr txBox="1"/>
          <p:nvPr userDrawn="1"/>
        </p:nvSpPr>
        <p:spPr>
          <a:xfrm>
            <a:off x="417528" y="498092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A4402E-62A1-814F-9A18-2B853A802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142" y="1713201"/>
            <a:ext cx="6461466" cy="4209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D00BEE-841B-294F-86FD-F753436E43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941" y="1757208"/>
            <a:ext cx="1615385" cy="2214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6B672-4C62-4B46-BF24-184D2F3661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10" y="3583562"/>
            <a:ext cx="3863405" cy="24188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4546C9-2DAA-AA44-B97C-C8BC145AEF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71553" y="2265264"/>
            <a:ext cx="1028328" cy="1849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B4EFE7-EC00-0E47-BABB-C8A8AE1948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58978" y="4470675"/>
            <a:ext cx="1972732" cy="1096809"/>
          </a:xfrm>
          <a:prstGeom prst="rect">
            <a:avLst/>
          </a:prstGeom>
          <a:noFill/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F07E68-E714-C74F-AE53-1B597DFC0C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3638" y="1944688"/>
            <a:ext cx="6053137" cy="3565525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C72D081-ABA2-9145-9B58-2C00E9E059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4120" y="1952897"/>
            <a:ext cx="1371599" cy="1809206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A4FD747-7EBA-6A4B-BF3D-7111BCD47E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20103" y="4245429"/>
            <a:ext cx="855617" cy="1534886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7B31EEB-957C-A04B-A5E8-536E0C5195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75520" y="2788919"/>
            <a:ext cx="1424880" cy="809897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399F855-B56D-2A4A-93CB-ED786DB727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8048" y="3915180"/>
            <a:ext cx="2664000" cy="1686723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13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AFFD-24FD-1A41-B59D-DAB027DAD453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8963" y="1243197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9937" y="812800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heading</a:t>
            </a:r>
            <a:endParaRPr lang="en-GB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CD5F2A-D83F-9B48-85FA-4C61F5F0D33B}"/>
              </a:ext>
            </a:extLst>
          </p:cNvPr>
          <p:cNvSpPr txBox="1"/>
          <p:nvPr userDrawn="1"/>
        </p:nvSpPr>
        <p:spPr>
          <a:xfrm>
            <a:off x="9329420" y="3070136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D2D6DD-40CF-D442-809A-40CD857F5FA5}"/>
              </a:ext>
            </a:extLst>
          </p:cNvPr>
          <p:cNvSpPr txBox="1"/>
          <p:nvPr userDrawn="1"/>
        </p:nvSpPr>
        <p:spPr>
          <a:xfrm>
            <a:off x="1043504" y="3105552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F6E9D-4DAE-104C-B0EE-7C4AEC5F02DD}"/>
              </a:ext>
            </a:extLst>
          </p:cNvPr>
          <p:cNvSpPr txBox="1"/>
          <p:nvPr userDrawn="1"/>
        </p:nvSpPr>
        <p:spPr>
          <a:xfrm>
            <a:off x="5213350" y="410464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830A76-2009-1E4C-969D-DDAF0B791C68}"/>
              </a:ext>
            </a:extLst>
          </p:cNvPr>
          <p:cNvSpPr txBox="1"/>
          <p:nvPr userDrawn="1"/>
        </p:nvSpPr>
        <p:spPr>
          <a:xfrm>
            <a:off x="417528" y="498092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9D83E5F-BF42-F140-857D-07806F249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142" y="1713201"/>
            <a:ext cx="6461466" cy="42093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83D66DE-A031-D140-A9C7-DBB3CD702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941" y="1757208"/>
            <a:ext cx="1615385" cy="22141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60C7D8-E0D4-CA41-896E-448AACBCB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10" y="3583562"/>
            <a:ext cx="3863405" cy="241882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0D262A-AAD1-174D-B5D0-0DED89342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71553" y="2265264"/>
            <a:ext cx="1028328" cy="18495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F2D078-2357-8F46-A330-D7D76FE67D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58978" y="4470675"/>
            <a:ext cx="1972732" cy="1096809"/>
          </a:xfrm>
          <a:prstGeom prst="rect">
            <a:avLst/>
          </a:prstGeom>
          <a:noFill/>
        </p:spPr>
      </p:pic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F7EA80B4-D04E-B546-AFC4-1A80D75849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3638" y="1944688"/>
            <a:ext cx="6053137" cy="3565525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5431BC28-FCB7-5542-8D60-1BDEEEB191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4120" y="1952897"/>
            <a:ext cx="1371599" cy="1809206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E7FA0E35-1424-A74D-B0B7-B2B200E843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20103" y="4245429"/>
            <a:ext cx="855617" cy="1534886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67C3E12B-C793-034B-AF43-37956BAA07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75520" y="2788919"/>
            <a:ext cx="1424880" cy="809897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8A8679A1-E157-C54F-A09F-662E2A967D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8048" y="3915180"/>
            <a:ext cx="2664000" cy="1686723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33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in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B25B1CE-DB29-D940-80FF-FBE95B4C41D6}"/>
              </a:ext>
            </a:extLst>
          </p:cNvPr>
          <p:cNvSpPr/>
          <p:nvPr userDrawn="1"/>
        </p:nvSpPr>
        <p:spPr>
          <a:xfrm>
            <a:off x="6181724" y="0"/>
            <a:ext cx="5602289" cy="6361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41F1B-B4C4-0349-8DAC-D6F3A7F0864F}"/>
              </a:ext>
            </a:extLst>
          </p:cNvPr>
          <p:cNvSpPr txBox="1"/>
          <p:nvPr userDrawn="1"/>
        </p:nvSpPr>
        <p:spPr>
          <a:xfrm>
            <a:off x="7743223" y="5385224"/>
            <a:ext cx="29499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Screen caption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CA3C6-9CEE-474B-971F-BFF77C33CFA6}"/>
              </a:ext>
            </a:extLst>
          </p:cNvPr>
          <p:cNvSpPr/>
          <p:nvPr userDrawn="1"/>
        </p:nvSpPr>
        <p:spPr>
          <a:xfrm>
            <a:off x="5589767" y="1648295"/>
            <a:ext cx="4985468" cy="3159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ED273-D518-9049-BDAF-80422F38ED1F}"/>
              </a:ext>
            </a:extLst>
          </p:cNvPr>
          <p:cNvSpPr txBox="1"/>
          <p:nvPr userDrawn="1"/>
        </p:nvSpPr>
        <p:spPr>
          <a:xfrm>
            <a:off x="6650990" y="3547428"/>
            <a:ext cx="277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Width: 8.65 cm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Height: 13.8 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F86C89-626E-AE46-9E69-CF33CC6F6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009" y="1079604"/>
            <a:ext cx="7188604" cy="450069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0303E-29B8-B449-8BB0-AF07091D6A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81495" y="1702708"/>
            <a:ext cx="4968000" cy="3115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F0FB495-FCAA-E44C-BE8F-F9DE7640AE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0D3ED4-0324-2E48-9375-6D74BD9B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A4A7AA-596F-3047-92EF-84BD46C06A7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5760" y="1812925"/>
            <a:ext cx="4643440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79443C4D-9318-F743-B7A8-F596121FC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BA1B286-7E6A-924A-9360-155027D01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3258912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F0F6E9-1A4C-9F4E-BEC4-B3D0F3ADE1E3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8963" y="1243197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9937" y="812800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heading</a:t>
            </a:r>
            <a:endParaRPr lang="en-GB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4244093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AFFD-24FD-1A41-B59D-DAB027DAD453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8963" y="1243197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9937" y="812800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heading</a:t>
            </a:r>
            <a:endParaRPr lang="en-GB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3265991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633E4EF-0B59-5A43-B450-4B53DAB55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61364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CCBA75B-7A06-AE4A-A5DA-650F6C041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61365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2FB4079E-4023-1348-9B0F-80689CE12D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BD2723-4626-D04B-9828-264369DDB4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3" y="816951"/>
            <a:ext cx="7561261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249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71BDC3C-1BC5-6249-B17E-749FBADECE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1243197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2ABD80-D081-024B-B7D6-2C95FA555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812800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heading</a:t>
            </a:r>
            <a:endParaRPr lang="en-GB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894866B0-9B71-0441-A799-3E88F160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0CE7A74-3CC9-7248-8E66-6D14BCB7F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0613E2-678F-7D4D-9A8D-972FEC765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540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E566C011-2D7C-4945-A9CC-804AC8261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1243197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D3E34E-80F9-7443-A9E9-B23FF91E8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812800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heading</a:t>
            </a:r>
            <a:endParaRPr lang="en-GB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24EE6598-5B7E-0745-9184-72DB0D2E1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E028D15-651D-8A40-B516-BACA217A8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C014C-2DA5-814F-84BB-63E6A28E2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5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D124B8-7168-D04E-A455-BEE0016E45A9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3A5F486-811E-404F-BBE3-87FEC847E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B690F45-5247-8140-9685-3BCBC915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104893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D9884E-24F7-4441-BE06-2588C12E1576}"/>
              </a:ext>
            </a:extLst>
          </p:cNvPr>
          <p:cNvCxnSpPr>
            <a:cxnSpLocks/>
          </p:cNvCxnSpPr>
          <p:nvPr userDrawn="1"/>
        </p:nvCxnSpPr>
        <p:spPr>
          <a:xfrm flipH="1">
            <a:off x="3647728" y="4437112"/>
            <a:ext cx="797365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47B2A71-B193-3E4B-9AF6-0016DD41A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689" y="1517907"/>
            <a:ext cx="4353224" cy="40954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85B85B4-DDDD-2441-A216-D199DCE3F7E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09615" y="2137960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564F551-3FAB-2B40-94B1-3CFA5F295CA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0459" y="4029207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F4E579C-2CFA-7C41-9704-0A3DB6508E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260445" y="4029207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64AB9E26-CB33-CE4B-BFBC-D0A0388E94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915344" y="4144237"/>
            <a:ext cx="1700692" cy="276225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8F9442-9875-6947-BBA9-F3496D049EDC}"/>
              </a:ext>
            </a:extLst>
          </p:cNvPr>
          <p:cNvCxnSpPr>
            <a:cxnSpLocks/>
          </p:cNvCxnSpPr>
          <p:nvPr userDrawn="1"/>
        </p:nvCxnSpPr>
        <p:spPr>
          <a:xfrm flipH="1">
            <a:off x="3647729" y="2669888"/>
            <a:ext cx="27624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C5EEF58-C02E-3744-B034-05CA78AA08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647485" y="4144236"/>
            <a:ext cx="1700692" cy="2762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3A6A0409-3874-324D-AE22-71CAD786EB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47485" y="2391416"/>
            <a:ext cx="2320925" cy="2762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D769024-FD32-C94C-9001-D17E416C9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1243197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subheading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28891AA-4906-0D4E-BFFB-36E8AAEE1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812800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heading</a:t>
            </a:r>
            <a:endParaRPr lang="en-GB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1AD36A3C-071A-EB47-AB67-4F473F0CC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EB8B602-9842-B346-93FA-7D24F5A0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01D65C-A9A9-5140-81D7-F635545BA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489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2727AC-77A6-2742-BE88-87AFA727C6B8}"/>
              </a:ext>
            </a:extLst>
          </p:cNvPr>
          <p:cNvCxnSpPr>
            <a:cxnSpLocks/>
          </p:cNvCxnSpPr>
          <p:nvPr userDrawn="1"/>
        </p:nvCxnSpPr>
        <p:spPr>
          <a:xfrm flipH="1">
            <a:off x="3647728" y="4437112"/>
            <a:ext cx="797365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76B86D-9BF7-5045-B128-38432F541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689" y="1517907"/>
            <a:ext cx="4353224" cy="409542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29D95-D211-2C40-9B97-09E866FAF9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09615" y="2137960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C4716B9-15EE-8B4F-80C4-41793A55B48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0459" y="4029207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C72A6F4-9B72-F942-AB4F-647AD5D0AB1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260445" y="4029207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CCD1FB-EA1E-8643-A9BB-F88F5DFF51B8}"/>
              </a:ext>
            </a:extLst>
          </p:cNvPr>
          <p:cNvCxnSpPr>
            <a:cxnSpLocks/>
          </p:cNvCxnSpPr>
          <p:nvPr userDrawn="1"/>
        </p:nvCxnSpPr>
        <p:spPr>
          <a:xfrm flipH="1">
            <a:off x="3647729" y="2669888"/>
            <a:ext cx="27624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450EB9C7-AB13-1F47-BA7C-10E05B31797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915344" y="4144237"/>
            <a:ext cx="1700692" cy="276225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6B9F8C8F-B53F-8847-A16D-D29FA63DE6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647485" y="4144236"/>
            <a:ext cx="1700692" cy="2762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49204671-2A53-C047-91B4-6C1DBE1BE9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47485" y="2391416"/>
            <a:ext cx="2320925" cy="2762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4D8CFD-47E6-774F-81C4-187295CDE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1243197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subheading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0F6AC6-FD76-C44F-9015-F99D6CBBD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812800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heading</a:t>
            </a:r>
            <a:endParaRPr lang="en-GB"/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725F78F6-0292-F343-B5DA-874057D31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0B168AF7-45CC-0242-A8EC-EC5E780D3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794131-BECC-BE42-8AD6-8BDF65400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10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4B40A-AAA5-A24B-9877-533810C5D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758037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+x xx 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webofsciencegroup.com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90DF1-3394-45FB-92C2-23BD98E82D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3025" y="332469"/>
            <a:ext cx="2914981" cy="372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B29951-AFDA-6249-87AA-722A16A104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371" y="256149"/>
            <a:ext cx="2253307" cy="11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628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Dar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09F79-60DD-3E45-8749-57D48A904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6718" y="0"/>
            <a:ext cx="12364804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+x xx 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 b="0" i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webofsciencegroup.com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09FEEB-A5CB-424E-BDB0-30B65C6311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3025" y="332469"/>
            <a:ext cx="2914981" cy="372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3AB48-8B06-9A4E-A47C-8532ECC02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371" y="256149"/>
            <a:ext cx="2253307" cy="11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340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0216" y="511606"/>
            <a:ext cx="5541021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733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60217" y="2698110"/>
            <a:ext cx="3636433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0" i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defRPr>
            </a:lvl1pPr>
            <a:lvl2pPr marL="609585" indent="0">
              <a:buNone/>
              <a:defRPr sz="1067" b="0" i="0">
                <a:latin typeface="Arial"/>
                <a:cs typeface="Arial"/>
              </a:defRPr>
            </a:lvl2pPr>
            <a:lvl3pPr marL="1219170" indent="0">
              <a:buNone/>
              <a:defRPr sz="1067" b="0" i="0">
                <a:latin typeface="Arial"/>
                <a:cs typeface="Arial"/>
              </a:defRPr>
            </a:lvl3pPr>
            <a:lvl4pPr marL="1828754" indent="0">
              <a:buNone/>
              <a:defRPr sz="1067" b="0" i="0">
                <a:latin typeface="Arial"/>
                <a:cs typeface="Arial"/>
              </a:defRPr>
            </a:lvl4pPr>
            <a:lvl5pPr marL="2438339" indent="0">
              <a:buNone/>
              <a:defRPr sz="1067" b="0" i="0">
                <a:latin typeface="Arial"/>
                <a:cs typeface="Arial"/>
              </a:defRPr>
            </a:lvl5pPr>
          </a:lstStyle>
          <a:p>
            <a:pPr lvl="0"/>
            <a:fld id="{96584966-D381-479B-9157-CC2AFFB6EEFB}" type="datetime4">
              <a:rPr lang="en-US" smtClean="0"/>
              <a:t>January 24, 2018</a:t>
            </a:fld>
            <a:endParaRPr lang="en-US" dirty="0"/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560216" y="1821115"/>
            <a:ext cx="5541021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67" b="0" i="0" cap="none" baseline="0">
                <a:solidFill>
                  <a:srgbClr val="BFBFB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0" y="5850183"/>
            <a:ext cx="2000925" cy="905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2" y="6133047"/>
            <a:ext cx="1550367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76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rv_lfcl_grhc_rgb_po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0889"/>
            <a:ext cx="12192000" cy="6857999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0216" y="511606"/>
            <a:ext cx="5541021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733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60217" y="2698110"/>
            <a:ext cx="3636433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609585" indent="0">
              <a:buNone/>
              <a:defRPr sz="1067" b="0" i="0">
                <a:latin typeface="Arial"/>
                <a:cs typeface="Arial"/>
              </a:defRPr>
            </a:lvl2pPr>
            <a:lvl3pPr marL="1219170" indent="0">
              <a:buNone/>
              <a:defRPr sz="1067" b="0" i="0">
                <a:latin typeface="Arial"/>
                <a:cs typeface="Arial"/>
              </a:defRPr>
            </a:lvl3pPr>
            <a:lvl4pPr marL="1828754" indent="0">
              <a:buNone/>
              <a:defRPr sz="1067" b="0" i="0">
                <a:latin typeface="Arial"/>
                <a:cs typeface="Arial"/>
              </a:defRPr>
            </a:lvl4pPr>
            <a:lvl5pPr marL="2438339" indent="0">
              <a:buNone/>
              <a:defRPr sz="1067" b="0" i="0">
                <a:latin typeface="Arial"/>
                <a:cs typeface="Arial"/>
              </a:defRPr>
            </a:lvl5pPr>
          </a:lstStyle>
          <a:p>
            <a:pPr lvl="0"/>
            <a:fld id="{34086381-FBB6-4C04-9E9E-367DE23191F1}" type="datetime4">
              <a:rPr lang="en-US" smtClean="0"/>
              <a:t>January 24, 2018</a:t>
            </a:fld>
            <a:endParaRPr lang="en-US" dirty="0"/>
          </a:p>
        </p:txBody>
      </p:sp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>
          <a:xfrm>
            <a:off x="560216" y="1821115"/>
            <a:ext cx="5541021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67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88" y="5850183"/>
            <a:ext cx="2000928" cy="905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" y="6133047"/>
            <a:ext cx="1550363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9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 descr="stock-photo-light-mosaic-7078449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2589" y="-1"/>
            <a:ext cx="5583491" cy="6875337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</p:pic>
      <p:sp>
        <p:nvSpPr>
          <p:cNvPr id="10" name="Rectangle 10"/>
          <p:cNvSpPr/>
          <p:nvPr userDrawn="1"/>
        </p:nvSpPr>
        <p:spPr>
          <a:xfrm>
            <a:off x="6622591" y="-43625"/>
            <a:ext cx="5583491" cy="6918961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kern="1200" dirty="0">
              <a:latin typeface="+mj-lt"/>
            </a:endParaRPr>
          </a:p>
        </p:txBody>
      </p:sp>
      <p:pic>
        <p:nvPicPr>
          <p:cNvPr id="15" name="Picture 14" descr="crv_lfcl_grhc_rgb_pos_coverpage-img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5" t="10798" r="9949" b="34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0216" y="511606"/>
            <a:ext cx="5541021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733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60217" y="2698110"/>
            <a:ext cx="3636433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609585" indent="0">
              <a:buNone/>
              <a:defRPr sz="1067" b="0" i="0">
                <a:latin typeface="Arial"/>
                <a:cs typeface="Arial"/>
              </a:defRPr>
            </a:lvl2pPr>
            <a:lvl3pPr marL="1219170" indent="0">
              <a:buNone/>
              <a:defRPr sz="1067" b="0" i="0">
                <a:latin typeface="Arial"/>
                <a:cs typeface="Arial"/>
              </a:defRPr>
            </a:lvl3pPr>
            <a:lvl4pPr marL="1828754" indent="0">
              <a:buNone/>
              <a:defRPr sz="1067" b="0" i="0">
                <a:latin typeface="Arial"/>
                <a:cs typeface="Arial"/>
              </a:defRPr>
            </a:lvl4pPr>
            <a:lvl5pPr marL="2438339" indent="0">
              <a:buNone/>
              <a:defRPr sz="1067" b="0" i="0">
                <a:latin typeface="Arial"/>
                <a:cs typeface="Arial"/>
              </a:defRPr>
            </a:lvl5pPr>
          </a:lstStyle>
          <a:p>
            <a:pPr lvl="0"/>
            <a:fld id="{6BB294AD-A6F6-4771-9D6D-170AB4AB3E22}" type="datetime4">
              <a:rPr lang="en-US" smtClean="0"/>
              <a:t>January 24, 2018</a:t>
            </a:fld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560216" y="1821115"/>
            <a:ext cx="5541021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67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84" y="5850142"/>
            <a:ext cx="2000928" cy="905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" y="6133047"/>
            <a:ext cx="1550363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427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560217" y="514642"/>
            <a:ext cx="11200313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Agenda, main take-away or heading goes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0770" y="1357707"/>
            <a:ext cx="1018803" cy="30757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600"/>
              </a:spcAft>
              <a:buNone/>
              <a:defRPr sz="2000" b="0" i="0">
                <a:latin typeface="+mj-lt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  <a:p>
            <a:pPr lvl="0"/>
            <a:r>
              <a:rPr lang="en-US" dirty="0"/>
              <a:t>05</a:t>
            </a:r>
          </a:p>
          <a:p>
            <a:pPr lvl="0"/>
            <a:r>
              <a:rPr lang="en-US" dirty="0"/>
              <a:t>06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60217" y="1347443"/>
            <a:ext cx="5696707" cy="308601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2000" b="0" i="0" baseline="0">
                <a:latin typeface="+mj-lt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Could also be titled ‘Contents’</a:t>
            </a:r>
          </a:p>
          <a:p>
            <a:pPr lvl="0"/>
            <a:r>
              <a:rPr lang="en-US" dirty="0"/>
              <a:t>Second item on agenda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</a:t>
            </a:r>
          </a:p>
          <a:p>
            <a:pPr lvl="0"/>
            <a:r>
              <a:rPr lang="en-US" dirty="0"/>
              <a:t>Sixth and final item</a:t>
            </a:r>
          </a:p>
        </p:txBody>
      </p:sp>
      <p:sp>
        <p:nvSpPr>
          <p:cNvPr id="29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88" y="5850183"/>
            <a:ext cx="2000928" cy="905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" y="6133047"/>
            <a:ext cx="1550363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56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572760" y="514642"/>
            <a:ext cx="11187771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2760" y="1357706"/>
            <a:ext cx="1031952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2000" baseline="0">
                <a:latin typeface="+mj-lt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This section has a single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displayed in purple and </a:t>
            </a:r>
            <a:r>
              <a:rPr lang="en-US" dirty="0" err="1"/>
              <a:t>uderlined</a:t>
            </a:r>
            <a:r>
              <a:rPr lang="en-US" dirty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88" y="5850183"/>
            <a:ext cx="2000928" cy="905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" y="6133047"/>
            <a:ext cx="1550363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76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572760" y="514642"/>
            <a:ext cx="11187771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2760" y="1357706"/>
            <a:ext cx="10319520" cy="2372893"/>
          </a:xfrm>
          <a:prstGeom prst="rect">
            <a:avLst/>
          </a:prstGeom>
        </p:spPr>
        <p:txBody>
          <a:bodyPr vert="horz" lIns="0" tIns="0" rIns="0" bIns="0" numCol="2" spcCol="180000"/>
          <a:lstStyle>
            <a:lvl1pPr marL="380990" marR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 b="0" i="0" baseline="0">
                <a:latin typeface="+mj-lt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88" y="5850183"/>
            <a:ext cx="2000928" cy="905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" y="6133047"/>
            <a:ext cx="1550363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1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39C1C4-44AA-674C-BA4B-E1E103AF021C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0867328-A55A-4247-AB8D-8F5C6F341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F084F75-D9DA-5248-8E90-558854153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671809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rv_lfcl_grhc_rgb_pos_quote-im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66" t="11493" r="16175"/>
          <a:stretch/>
        </p:blipFill>
        <p:spPr>
          <a:xfrm>
            <a:off x="-23291" y="0"/>
            <a:ext cx="12215291" cy="6903445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0217" y="1416052"/>
            <a:ext cx="5115620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 typeface="Arial" panose="020B0604020202020204" pitchFamily="34" charset="0"/>
              <a:buNone/>
              <a:defRPr sz="3200">
                <a:latin typeface="+mj-lt"/>
              </a:defRPr>
            </a:lvl1pPr>
            <a:lvl2pPr marL="990575" indent="-380990">
              <a:buFont typeface="Courier New"/>
              <a:buChar char="o"/>
              <a:defRPr/>
            </a:lvl2pPr>
            <a:lvl5pPr marL="2743131" indent="-304792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68319" y="4071833"/>
            <a:ext cx="5107517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0" i="0" baseline="0"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560217" y="529167"/>
            <a:ext cx="5115620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88" y="5850183"/>
            <a:ext cx="2000928" cy="905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" y="6133047"/>
            <a:ext cx="1550363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97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3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0217" y="1416052"/>
            <a:ext cx="5115620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200">
                <a:solidFill>
                  <a:srgbClr val="FFFFFF"/>
                </a:solidFill>
                <a:latin typeface="+mj-lt"/>
              </a:defRPr>
            </a:lvl1pPr>
            <a:lvl2pPr marL="990575" indent="-380990">
              <a:buFont typeface="Courier New"/>
              <a:buChar char="o"/>
              <a:defRPr/>
            </a:lvl2pPr>
            <a:lvl5pPr marL="2743131" indent="-304792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68319" y="4071833"/>
            <a:ext cx="5107517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0" i="0" baseline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560217" y="529167"/>
            <a:ext cx="5115620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0" y="5850183"/>
            <a:ext cx="2000925" cy="905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2" y="6133047"/>
            <a:ext cx="1550367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81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0216" y="1313425"/>
            <a:ext cx="10827664" cy="3932767"/>
          </a:xfrm>
          <a:prstGeom prst="rect">
            <a:avLst/>
          </a:prstGeom>
        </p:spPr>
        <p:txBody>
          <a:bodyPr vert="horz" lIns="0" tIns="0" rIns="0" bIns="0"/>
          <a:lstStyle>
            <a:lvl1pPr marL="311992" indent="-311992">
              <a:buClrTx/>
              <a:buSzPct val="100000"/>
              <a:buFont typeface="Arial" panose="020B0604020202020204" pitchFamily="34" charset="0"/>
              <a:buChar char="•"/>
              <a:defRPr sz="2000" b="0" i="0">
                <a:latin typeface="+mj-lt"/>
                <a:cs typeface="Arial"/>
              </a:defRPr>
            </a:lvl1pPr>
            <a:lvl2pPr marL="844779" indent="-283193">
              <a:buSzPct val="100000"/>
              <a:buFont typeface="Arial" panose="020B0604020202020204" pitchFamily="34" charset="0"/>
              <a:buChar char="•"/>
              <a:defRPr sz="2000" b="0" i="0" baseline="0">
                <a:latin typeface="+mj-lt"/>
                <a:cs typeface="Arial"/>
              </a:defRPr>
            </a:lvl2pPr>
            <a:lvl3pPr marL="1334367" indent="-211195">
              <a:buFont typeface="Arial" panose="020B0604020202020204" pitchFamily="34" charset="0"/>
              <a:buChar char="•"/>
              <a:defRPr sz="2000" b="0" i="0" baseline="0">
                <a:latin typeface="+mj-lt"/>
                <a:cs typeface="Arial"/>
              </a:defRPr>
            </a:lvl3pPr>
            <a:lvl4pPr marL="1943951" indent="-259194">
              <a:buFont typeface="Calibri" panose="020F0502020204030204" pitchFamily="34" charset="0"/>
              <a:buChar char="–"/>
              <a:defRPr sz="1867">
                <a:latin typeface="+mj-lt"/>
              </a:defRPr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Bullet item 1 </a:t>
            </a:r>
          </a:p>
          <a:p>
            <a:pPr lvl="1"/>
            <a:r>
              <a:rPr lang="en-US" dirty="0"/>
              <a:t>Sub-bullet item 1 second item in the list goes here</a:t>
            </a:r>
          </a:p>
          <a:p>
            <a:pPr lvl="2"/>
            <a:r>
              <a:rPr lang="en-US" dirty="0"/>
              <a:t> Sub-bullet of above</a:t>
            </a:r>
          </a:p>
          <a:p>
            <a:pPr lvl="3"/>
            <a:r>
              <a:rPr lang="en-US" dirty="0"/>
              <a:t>4th level bullet</a:t>
            </a:r>
          </a:p>
          <a:p>
            <a:pPr lvl="0"/>
            <a:r>
              <a:rPr lang="en-US" dirty="0"/>
              <a:t>Third item 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</a:p>
          <a:p>
            <a:pPr lvl="0"/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560217" y="514642"/>
            <a:ext cx="10803303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88" y="5850183"/>
            <a:ext cx="2000928" cy="905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" y="6133047"/>
            <a:ext cx="1550363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7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88" y="5850183"/>
            <a:ext cx="2000928" cy="905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" y="6133047"/>
            <a:ext cx="1550363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119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0" y="5850183"/>
            <a:ext cx="2000925" cy="905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2" y="6133047"/>
            <a:ext cx="1550367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042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572759" y="514642"/>
            <a:ext cx="10803303" cy="4295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798421" y="1313424"/>
            <a:ext cx="4645863" cy="1885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Tx/>
              <a:buSzPct val="100000"/>
              <a:buFont typeface="Arial" panose="020B0604020202020204" pitchFamily="34" charset="0"/>
              <a:buNone/>
              <a:defRPr sz="20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609585" indent="0">
              <a:buSzPct val="40000"/>
              <a:buFont typeface="Wingdings" charset="2"/>
              <a:buNone/>
              <a:defRPr sz="2400" b="0" i="0" baseline="0">
                <a:latin typeface="Arial"/>
                <a:cs typeface="Arial"/>
              </a:defRPr>
            </a:lvl2pPr>
            <a:lvl3pPr marL="1219170" indent="0">
              <a:buNone/>
              <a:defRPr sz="2400" b="0" i="0" baseline="0">
                <a:latin typeface="Arial"/>
                <a:cs typeface="Arial"/>
              </a:defRPr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Enter description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72759" y="1313425"/>
            <a:ext cx="5635079" cy="35300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 baseline="0">
                <a:latin typeface="+mj-lt"/>
                <a:cs typeface="Arial"/>
              </a:defRPr>
            </a:lvl1pPr>
          </a:lstStyle>
          <a:p>
            <a:r>
              <a:rPr lang="en-US" b="0" i="0" dirty="0">
                <a:latin typeface="Arial"/>
                <a:cs typeface="Arial"/>
              </a:rPr>
              <a:t>Insert image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73103" y="4980319"/>
            <a:ext cx="6099541" cy="164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FF6600"/>
              </a:buClr>
              <a:buSzPct val="75000"/>
            </a:pPr>
            <a:endParaRPr lang="en-US" sz="1067" dirty="0">
              <a:latin typeface="+mj-lt"/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72759" y="4980517"/>
            <a:ext cx="5656245" cy="397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0" i="0">
                <a:solidFill>
                  <a:srgbClr val="000000"/>
                </a:solidFill>
                <a:latin typeface="+mj-lt"/>
                <a:cs typeface="Arial"/>
              </a:defRPr>
            </a:lvl1pPr>
            <a:lvl2pPr marL="609585" indent="0">
              <a:buNone/>
              <a:defRPr sz="1067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1219170" indent="0">
              <a:buNone/>
              <a:defRPr sz="1067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828754" indent="0">
              <a:buNone/>
              <a:defRPr sz="1067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2438339" indent="0">
              <a:buNone/>
              <a:defRPr sz="1067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Caption: You can add a caption here if needed. If not, delete this text box.</a:t>
            </a:r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88" y="5850183"/>
            <a:ext cx="2000928" cy="905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" y="6133047"/>
            <a:ext cx="1550363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930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572760" y="514642"/>
            <a:ext cx="10319520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2761" y="1347445"/>
            <a:ext cx="194632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6600"/>
              </a:buClr>
              <a:buSzPct val="75000"/>
              <a:buFontTx/>
              <a:buNone/>
              <a:tabLst/>
              <a:defRPr sz="2000" b="0" i="0" baseline="0">
                <a:solidFill>
                  <a:srgbClr val="1AC604"/>
                </a:solidFill>
                <a:latin typeface="+mj-lt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63827" y="1347445"/>
            <a:ext cx="194632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6600"/>
              </a:buClr>
              <a:buSzPct val="75000"/>
              <a:buFontTx/>
              <a:buNone/>
              <a:tabLst/>
              <a:defRPr sz="2000" b="0" i="0" baseline="0">
                <a:solidFill>
                  <a:srgbClr val="666666"/>
                </a:solidFill>
                <a:latin typeface="+mj-lt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Block can go on two lines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54892" y="1347445"/>
            <a:ext cx="194632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6600"/>
              </a:buClr>
              <a:buSzPct val="75000"/>
              <a:buFontTx/>
              <a:buNone/>
              <a:tabLst/>
              <a:defRPr sz="2000" b="0" i="0" baseline="0">
                <a:solidFill>
                  <a:srgbClr val="6817FF"/>
                </a:solidFill>
                <a:latin typeface="+mj-lt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Block title can go on two lines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945959" y="1347445"/>
            <a:ext cx="194632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6600"/>
              </a:buClr>
              <a:buSzPct val="75000"/>
              <a:buFontTx/>
              <a:buNone/>
              <a:tabLst/>
              <a:defRPr sz="20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990575" indent="-380990">
              <a:buFont typeface="Courier New"/>
              <a:buChar char="o"/>
              <a:defRPr sz="2400"/>
            </a:lvl2pPr>
            <a:lvl3pPr>
              <a:defRPr sz="2133"/>
            </a:lvl3pPr>
            <a:lvl4pPr>
              <a:defRPr sz="1867"/>
            </a:lvl4pPr>
            <a:lvl5pPr marL="2743131" indent="-304792">
              <a:buFont typeface="Wingdings" charset="2"/>
              <a:buChar char="ü"/>
              <a:defRPr sz="1867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72762" y="2292351"/>
            <a:ext cx="2431341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39994" indent="-131230">
              <a:buClrTx/>
              <a:buSzPct val="60000"/>
              <a:buFont typeface="Arial" panose="020B0604020202020204" pitchFamily="34" charset="0"/>
              <a:buChar char="•"/>
              <a:defRPr sz="1467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467" b="0" i="0">
                <a:latin typeface="Arial"/>
                <a:cs typeface="Arial"/>
              </a:defRPr>
            </a:lvl2pPr>
            <a:lvl3pPr marL="1523962" indent="-304792">
              <a:buClr>
                <a:srgbClr val="666666"/>
              </a:buClr>
              <a:buSzPct val="60000"/>
              <a:buFont typeface="Arial"/>
              <a:buChar char="•"/>
              <a:defRPr sz="1467" b="0" i="0">
                <a:latin typeface="Arial"/>
                <a:cs typeface="Arial"/>
              </a:defRPr>
            </a:lvl3pPr>
            <a:lvl4pPr>
              <a:defRPr sz="1467" b="0" i="0">
                <a:latin typeface="Arial"/>
                <a:cs typeface="Arial"/>
              </a:defRPr>
            </a:lvl4pPr>
            <a:lvl5pPr>
              <a:defRPr sz="14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  <a:p>
            <a:pPr lvl="0"/>
            <a:endParaRPr lang="en-US" dirty="0"/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11466766" y="146279"/>
            <a:ext cx="293765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12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85349" y="243903"/>
            <a:ext cx="3596688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609585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609585" rtl="0" eaLnBrk="1" latinLnBrk="0" hangingPunct="1">
              <a:buNone/>
              <a:defRPr lang="en-US" sz="8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88" y="5850183"/>
            <a:ext cx="2000928" cy="905892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363827" y="2292351"/>
            <a:ext cx="2431341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39994" indent="-131230">
              <a:buClrTx/>
              <a:buSzPct val="60000"/>
              <a:buFont typeface="Arial" panose="020B0604020202020204" pitchFamily="34" charset="0"/>
              <a:buChar char="•"/>
              <a:defRPr sz="1467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467" b="0" i="0">
                <a:latin typeface="Arial"/>
                <a:cs typeface="Arial"/>
              </a:defRPr>
            </a:lvl2pPr>
            <a:lvl3pPr marL="1523962" indent="-304792">
              <a:buClr>
                <a:srgbClr val="666666"/>
              </a:buClr>
              <a:buSzPct val="60000"/>
              <a:buFont typeface="Arial"/>
              <a:buChar char="•"/>
              <a:defRPr sz="1467" b="0" i="0">
                <a:latin typeface="Arial"/>
                <a:cs typeface="Arial"/>
              </a:defRPr>
            </a:lvl3pPr>
            <a:lvl4pPr>
              <a:defRPr sz="1467" b="0" i="0">
                <a:latin typeface="Arial"/>
                <a:cs typeface="Arial"/>
              </a:defRPr>
            </a:lvl4pPr>
            <a:lvl5pPr>
              <a:defRPr sz="14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54892" y="2292351"/>
            <a:ext cx="2431341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39994" indent="-131230">
              <a:buClrTx/>
              <a:buSzPct val="60000"/>
              <a:buFont typeface="Arial" panose="020B0604020202020204" pitchFamily="34" charset="0"/>
              <a:buChar char="•"/>
              <a:defRPr sz="1467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467" b="0" i="0">
                <a:latin typeface="Arial"/>
                <a:cs typeface="Arial"/>
              </a:defRPr>
            </a:lvl2pPr>
            <a:lvl3pPr marL="1523962" indent="-304792">
              <a:buClr>
                <a:srgbClr val="666666"/>
              </a:buClr>
              <a:buSzPct val="60000"/>
              <a:buFont typeface="Arial"/>
              <a:buChar char="•"/>
              <a:defRPr sz="1467" b="0" i="0">
                <a:latin typeface="Arial"/>
                <a:cs typeface="Arial"/>
              </a:defRPr>
            </a:lvl3pPr>
            <a:lvl4pPr>
              <a:defRPr sz="1467" b="0" i="0">
                <a:latin typeface="Arial"/>
                <a:cs typeface="Arial"/>
              </a:defRPr>
            </a:lvl4pPr>
            <a:lvl5pPr>
              <a:defRPr sz="14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  <a:p>
            <a:pPr lvl="0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8945958" y="2292351"/>
            <a:ext cx="2431341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39994" indent="-131230">
              <a:buClrTx/>
              <a:buSzPct val="60000"/>
              <a:buFont typeface="Arial" panose="020B0604020202020204" pitchFamily="34" charset="0"/>
              <a:buChar char="•"/>
              <a:defRPr sz="1467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467" b="0" i="0">
                <a:latin typeface="Arial"/>
                <a:cs typeface="Arial"/>
              </a:defRPr>
            </a:lvl2pPr>
            <a:lvl3pPr marL="1523962" indent="-304792">
              <a:buClr>
                <a:srgbClr val="666666"/>
              </a:buClr>
              <a:buSzPct val="60000"/>
              <a:buFont typeface="Arial"/>
              <a:buChar char="•"/>
              <a:defRPr sz="1467" b="0" i="0">
                <a:latin typeface="Arial"/>
                <a:cs typeface="Arial"/>
              </a:defRPr>
            </a:lvl3pPr>
            <a:lvl4pPr>
              <a:defRPr sz="1467" b="0" i="0">
                <a:latin typeface="Arial"/>
                <a:cs typeface="Arial"/>
              </a:defRPr>
            </a:lvl4pPr>
            <a:lvl5pPr>
              <a:defRPr sz="1467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" y="6133047"/>
            <a:ext cx="1550363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1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35110" y="5192889"/>
            <a:ext cx="9339508" cy="1211892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67"/>
              </a:spcBef>
              <a:buNone/>
              <a:defRPr sz="1267" baseline="0">
                <a:solidFill>
                  <a:srgbClr val="D9D9D9"/>
                </a:solidFill>
              </a:defRPr>
            </a:lvl1pPr>
            <a:lvl2pPr marL="609585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2pPr>
            <a:lvl3pPr marL="1219170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3pPr>
            <a:lvl4pPr marL="1828754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4pPr>
            <a:lvl5pPr marL="2438339" indent="0">
              <a:buNone/>
              <a:defRPr sz="1467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GB" dirty="0"/>
              <a:t>Presenter’s Name, Presenter’s Title  |  Presenter’s Phone number  |  </a:t>
            </a:r>
            <a:r>
              <a:rPr lang="en-GB" dirty="0" err="1"/>
              <a:t>Email.address@clarivate.com</a:t>
            </a:r>
            <a:r>
              <a:rPr lang="en-GB" dirty="0"/>
              <a:t>  |  </a:t>
            </a:r>
            <a:r>
              <a:rPr lang="en-GB" dirty="0" err="1"/>
              <a:t>clarivate.com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28" y="2066795"/>
            <a:ext cx="2979400" cy="13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9" y="2488296"/>
            <a:ext cx="2312611" cy="6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3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9393064" y="6374022"/>
            <a:ext cx="2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noFill/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Walid </a:t>
            </a:r>
            <a:r>
              <a:rPr lang="en-US"/>
              <a:t>Hassan </a:t>
            </a:r>
            <a:fld id="{35D7985D-CAD3-4B84-B27C-4F5A26BCBB8D}" type="datetime1">
              <a:rPr lang="en-US" smtClean="0"/>
              <a:t>6/9/2020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105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3151" y="6394451"/>
            <a:ext cx="6096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0AE2576-C027-489A-A6B4-82298D8F817D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7668024" y="6373752"/>
            <a:ext cx="2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noFill/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Walid </a:t>
            </a:r>
            <a:r>
              <a:rPr lang="en-US"/>
              <a:t>Hassan </a:t>
            </a:r>
            <a:fld id="{278D168B-713A-4AE6-93FF-136964ACE8B6}" type="datetime1">
              <a:rPr lang="en-US" smtClean="0"/>
              <a:t>6/9/2020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6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4FDF2-B00A-B241-9F85-F18AFD0C9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3063" y="1812925"/>
            <a:ext cx="7561262" cy="454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72FB8518-B36B-DC4A-A7AE-13E0AE5B7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231A520-5E79-9F45-8B80-19FEA5AC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3467168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nd Callouts (large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034CC39-91D8-1247-8400-1EBD72B3C1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0AD5C3D-B723-6E4F-9C55-E154675FAE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55FD2-326D-0145-98D9-816856A8E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C6534C0D-8FF3-E342-A1BB-27F7F6415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2475B0E-7F02-EE42-891D-9DE8C829C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3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C0B455-4C01-A64A-AB0E-A112DD909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69738A8-EEA0-C94A-9A9E-4BB3EDFAC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6592888" cy="1203406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73AF33D-7EF4-5146-9D08-6EE3A5CE1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062" y="3124200"/>
            <a:ext cx="6592887" cy="838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Insert Presentation Subtitle,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A6D4CA-FBFD-F54A-AED2-A73F22362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622800"/>
            <a:ext cx="3632200" cy="33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6388455-B74C-9247-9DC0-00952504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5003800"/>
            <a:ext cx="3632200" cy="3582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73A1CF-2AA0-40CA-BA56-283EAABD3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3025" y="332469"/>
            <a:ext cx="2914981" cy="37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8BB46D-0E54-1E43-95D0-1F56577B60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371" y="256149"/>
            <a:ext cx="2253307" cy="11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798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s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633E4EF-0B59-5A43-B450-4B53DAB55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61364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CCBA75B-7A06-AE4A-A5DA-650F6C041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61365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2FB4079E-4023-1348-9B0F-80689CE12D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BD2723-4626-D04B-9828-264369DDB4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3" y="816951"/>
            <a:ext cx="7561261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22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034CC39-91D8-1247-8400-1EBD72B3C1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0AD5C3D-B723-6E4F-9C55-E154675FAE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55FD2-326D-0145-98D9-816856A8E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C6534C0D-8FF3-E342-A1BB-27F7F6415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2475B0E-7F02-EE42-891D-9DE8C829C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5770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F38E8-70C3-524E-B05F-8D4D1A4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825019"/>
            <a:ext cx="6592887" cy="387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50ED-1F67-F84D-AEDB-66D6E6B6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063" y="1812926"/>
            <a:ext cx="6592887" cy="4548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357FACC-7746-B34C-8A91-725F83868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F10B5-8E1E-604A-80E8-55DA0C6BD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Clarivate Analytics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72414-4E57-FE4D-ABA4-54D60BA9B491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329950" y="6414699"/>
            <a:ext cx="820988" cy="4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01" r:id="rId3"/>
    <p:sldLayoutId id="2147483670" r:id="rId4"/>
    <p:sldLayoutId id="2147483673" r:id="rId5"/>
    <p:sldLayoutId id="2147483705" r:id="rId6"/>
    <p:sldLayoutId id="2147483679" r:id="rId7"/>
    <p:sldLayoutId id="2147483726" r:id="rId8"/>
    <p:sldLayoutId id="2147483780" r:id="rId9"/>
    <p:sldLayoutId id="2147483781" r:id="rId10"/>
    <p:sldLayoutId id="2147483782" r:id="rId11"/>
    <p:sldLayoutId id="2147483710" r:id="rId12"/>
    <p:sldLayoutId id="2147483709" r:id="rId13"/>
    <p:sldLayoutId id="2147483665" r:id="rId14"/>
    <p:sldLayoutId id="2147483770" r:id="rId15"/>
    <p:sldLayoutId id="2147483771" r:id="rId16"/>
    <p:sldLayoutId id="2147483693" r:id="rId17"/>
    <p:sldLayoutId id="2147483777" r:id="rId18"/>
    <p:sldLayoutId id="2147483733" r:id="rId19"/>
    <p:sldLayoutId id="2147483741" r:id="rId20"/>
    <p:sldLayoutId id="2147483783" r:id="rId21"/>
    <p:sldLayoutId id="2147483744" r:id="rId22"/>
    <p:sldLayoutId id="2147483776" r:id="rId23"/>
    <p:sldLayoutId id="2147483766" r:id="rId24"/>
    <p:sldLayoutId id="2147483765" r:id="rId25"/>
    <p:sldLayoutId id="2147483784" r:id="rId26"/>
    <p:sldLayoutId id="2147483785" r:id="rId27"/>
    <p:sldLayoutId id="2147483786" r:id="rId28"/>
    <p:sldLayoutId id="2147483787" r:id="rId29"/>
    <p:sldLayoutId id="2147483689" r:id="rId30"/>
    <p:sldLayoutId id="2147483727" r:id="rId31"/>
    <p:sldLayoutId id="2147483728" r:id="rId32"/>
    <p:sldLayoutId id="2147483735" r:id="rId33"/>
    <p:sldLayoutId id="2147483737" r:id="rId34"/>
    <p:sldLayoutId id="2147483760" r:id="rId35"/>
    <p:sldLayoutId id="2147483794" r:id="rId36"/>
    <p:sldLayoutId id="2147483762" r:id="rId37"/>
    <p:sldLayoutId id="2147483730" r:id="rId38"/>
    <p:sldLayoutId id="2147483763" r:id="rId39"/>
    <p:sldLayoutId id="2147483695" r:id="rId40"/>
    <p:sldLayoutId id="2147483768" r:id="rId41"/>
    <p:sldLayoutId id="2147483767" r:id="rId42"/>
    <p:sldLayoutId id="2147483720" r:id="rId43"/>
    <p:sldLayoutId id="2147483722" r:id="rId44"/>
    <p:sldLayoutId id="2147483721" r:id="rId45"/>
    <p:sldLayoutId id="2147483769" r:id="rId46"/>
    <p:sldLayoutId id="2147483773" r:id="rId47"/>
    <p:sldLayoutId id="2147483775" r:id="rId48"/>
    <p:sldLayoutId id="2147483790" r:id="rId49"/>
    <p:sldLayoutId id="2147483791" r:id="rId50"/>
    <p:sldLayoutId id="2147483792" r:id="rId51"/>
    <p:sldLayoutId id="2147483797" r:id="rId52"/>
    <p:sldLayoutId id="2147483788" r:id="rId53"/>
    <p:sldLayoutId id="2147483706" r:id="rId54"/>
    <p:sldLayoutId id="2147483699" r:id="rId55"/>
    <p:sldLayoutId id="2147483798" r:id="rId56"/>
    <p:sldLayoutId id="2147483668" r:id="rId57"/>
    <p:sldLayoutId id="2147483746" r:id="rId58"/>
    <p:sldLayoutId id="2147483680" r:id="rId59"/>
    <p:sldLayoutId id="2147483796" r:id="rId60"/>
    <p:sldLayoutId id="2147483795" r:id="rId61"/>
    <p:sldLayoutId id="2147483676" r:id="rId62"/>
    <p:sldLayoutId id="2147483675" r:id="rId6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504000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.AppleSystemUIFont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504000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.AppleSystemUIFont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00" indent="-504000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.AppleSystemUIFont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504000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.AppleSystemUIFon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504000" algn="l" defTabSz="914377" rtl="0" eaLnBrk="1" latinLnBrk="0" hangingPunct="1">
        <a:lnSpc>
          <a:spcPct val="90000"/>
        </a:lnSpc>
        <a:spcBef>
          <a:spcPts val="500"/>
        </a:spcBef>
        <a:buFont typeface=".AppleSystemUIFont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3" userDrawn="1">
          <p15:clr>
            <a:srgbClr val="F26B43"/>
          </p15:clr>
        </p15:guide>
        <p15:guide id="5" pos="235" userDrawn="1">
          <p15:clr>
            <a:srgbClr val="F26B43"/>
          </p15:clr>
        </p15:guide>
        <p15:guide id="8" orient="horz" pos="967" userDrawn="1">
          <p15:clr>
            <a:srgbClr val="F26B43"/>
          </p15:clr>
        </p15:guide>
        <p15:guide id="9" orient="horz" pos="257" userDrawn="1">
          <p15:clr>
            <a:srgbClr val="F26B43"/>
          </p15:clr>
        </p15:guide>
        <p15:guide id="11" pos="733" userDrawn="1">
          <p15:clr>
            <a:srgbClr val="F26B43"/>
          </p15:clr>
        </p15:guide>
        <p15:guide id="12" pos="846" userDrawn="1">
          <p15:clr>
            <a:srgbClr val="F26B43"/>
          </p15:clr>
        </p15:guide>
        <p15:guide id="13" pos="1345" userDrawn="1">
          <p15:clr>
            <a:srgbClr val="F26B43"/>
          </p15:clr>
        </p15:guide>
        <p15:guide id="14" pos="1454" userDrawn="1">
          <p15:clr>
            <a:srgbClr val="F26B43"/>
          </p15:clr>
        </p15:guide>
        <p15:guide id="15" pos="1944" userDrawn="1">
          <p15:clr>
            <a:srgbClr val="F26B43"/>
          </p15:clr>
        </p15:guide>
        <p15:guide id="16" pos="2048" userDrawn="1">
          <p15:clr>
            <a:srgbClr val="F26B43"/>
          </p15:clr>
        </p15:guide>
        <p15:guide id="17" pos="2556" userDrawn="1">
          <p15:clr>
            <a:srgbClr val="F26B43"/>
          </p15:clr>
        </p15:guide>
        <p15:guide id="18" pos="2676" userDrawn="1">
          <p15:clr>
            <a:srgbClr val="F26B43"/>
          </p15:clr>
        </p15:guide>
        <p15:guide id="19" pos="3168" userDrawn="1">
          <p15:clr>
            <a:srgbClr val="F26B43"/>
          </p15:clr>
        </p15:guide>
        <p15:guide id="20" pos="3284" userDrawn="1">
          <p15:clr>
            <a:srgbClr val="F26B43"/>
          </p15:clr>
        </p15:guide>
        <p15:guide id="21" pos="3776" userDrawn="1">
          <p15:clr>
            <a:srgbClr val="F26B43"/>
          </p15:clr>
        </p15:guide>
        <p15:guide id="22" pos="3894" userDrawn="1">
          <p15:clr>
            <a:srgbClr val="F26B43"/>
          </p15:clr>
        </p15:guide>
        <p15:guide id="23" pos="4388" userDrawn="1">
          <p15:clr>
            <a:srgbClr val="F26B43"/>
          </p15:clr>
        </p15:guide>
        <p15:guide id="24" pos="4508" userDrawn="1">
          <p15:clr>
            <a:srgbClr val="F26B43"/>
          </p15:clr>
        </p15:guide>
        <p15:guide id="25" pos="4998" userDrawn="1">
          <p15:clr>
            <a:srgbClr val="F26B43"/>
          </p15:clr>
        </p15:guide>
        <p15:guide id="26" pos="5112" userDrawn="1">
          <p15:clr>
            <a:srgbClr val="F26B43"/>
          </p15:clr>
        </p15:guide>
        <p15:guide id="27" pos="5604" userDrawn="1">
          <p15:clr>
            <a:srgbClr val="F26B43"/>
          </p15:clr>
        </p15:guide>
        <p15:guide id="28" pos="5722" userDrawn="1">
          <p15:clr>
            <a:srgbClr val="F26B43"/>
          </p15:clr>
        </p15:guide>
        <p15:guide id="29" pos="6199" userDrawn="1">
          <p15:clr>
            <a:srgbClr val="F26B43"/>
          </p15:clr>
        </p15:guide>
        <p15:guide id="30" pos="6312" userDrawn="1">
          <p15:clr>
            <a:srgbClr val="F26B43"/>
          </p15:clr>
        </p15:guide>
        <p15:guide id="31" pos="6824" userDrawn="1">
          <p15:clr>
            <a:srgbClr val="F26B43"/>
          </p15:clr>
        </p15:guide>
        <p15:guide id="32" pos="6944" userDrawn="1">
          <p15:clr>
            <a:srgbClr val="F26B43"/>
          </p15:clr>
        </p15:guide>
        <p15:guide id="33" orient="horz" pos="512" userDrawn="1">
          <p15:clr>
            <a:srgbClr val="F26B43"/>
          </p15:clr>
        </p15:guide>
        <p15:guide id="34" orient="horz" pos="1142" userDrawn="1">
          <p15:clr>
            <a:srgbClr val="F26B43"/>
          </p15:clr>
        </p15:guide>
        <p15:guide id="36" orient="horz" pos="4007" userDrawn="1">
          <p15:clr>
            <a:srgbClr val="F26B43"/>
          </p15:clr>
        </p15:guide>
        <p15:guide id="37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87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</p:sldLayoutIdLst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ivate.libguides.com/woscc/searchtip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hyperlink" Target="https://clarivate.libguides.com/ld.php?content_id=3588819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ivate.libguides.com/ld.php?content_id=4293962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://mjl.clarivate.com/cgi-bin/jrnlst/jloptions.cgi?PC=EX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clarivate.com/webofsciencegroup/solutions/webofscience-core-collection-editorial-selection-proces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clarivate.com/webofsciencegroup/campaigns/data-intensive-studies-beyond-search-and-discovery/" TargetMode="Externa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ivate.libguides.com/webofscienceplatform/coverag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1C8C7994-AFF7-5C4F-BF91-7E1AA34DB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349" y="2239336"/>
            <a:ext cx="10641721" cy="527837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smarter with Web of Science &amp; EndNote </a:t>
            </a:r>
          </a:p>
        </p:txBody>
      </p:sp>
      <p:sp>
        <p:nvSpPr>
          <p:cNvPr id="16" name="Text Placeholder 57">
            <a:extLst>
              <a:ext uri="{FF2B5EF4-FFF2-40B4-BE49-F238E27FC236}">
                <a16:creationId xmlns:a16="http://schemas.microsoft.com/office/drawing/2014/main" id="{513F28F8-7E2D-4F45-A478-FAEBA6EAA1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49" y="2842532"/>
            <a:ext cx="6592887" cy="8382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tips for every researcher</a:t>
            </a:r>
          </a:p>
        </p:txBody>
      </p:sp>
      <p:sp>
        <p:nvSpPr>
          <p:cNvPr id="17" name="Text Placeholder 55">
            <a:extLst>
              <a:ext uri="{FF2B5EF4-FFF2-40B4-BE49-F238E27FC236}">
                <a16:creationId xmlns:a16="http://schemas.microsoft.com/office/drawing/2014/main" id="{2AF816CE-CA4C-3A4B-9E09-8AACAA55E0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351" y="4411529"/>
            <a:ext cx="3784410" cy="838200"/>
          </a:xfrm>
        </p:spPr>
        <p:txBody>
          <a:bodyPr>
            <a:normAutofit fontScale="92500"/>
          </a:bodyPr>
          <a:lstStyle/>
          <a:p>
            <a:r>
              <a:rPr lang="en-GB" sz="2000" b="1" dirty="0"/>
              <a:t>Jamal El Ouahi</a:t>
            </a:r>
          </a:p>
          <a:p>
            <a:r>
              <a:rPr lang="en-GB" sz="2000" i="1" dirty="0"/>
              <a:t>Head of Customer Education Services</a:t>
            </a:r>
          </a:p>
          <a:p>
            <a:endParaRPr lang="en-GB" sz="200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64F3308-4013-2448-881F-5DD8D049B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7350" y="5694686"/>
            <a:ext cx="3632200" cy="358274"/>
          </a:xfrm>
        </p:spPr>
        <p:txBody>
          <a:bodyPr/>
          <a:lstStyle/>
          <a:p>
            <a:r>
              <a:rPr lang="en-GB" dirty="0"/>
              <a:t>June 2020</a:t>
            </a:r>
          </a:p>
        </p:txBody>
      </p:sp>
    </p:spTree>
    <p:extLst>
      <p:ext uri="{BB962C8B-B14F-4D97-AF65-F5344CB8AC3E}">
        <p14:creationId xmlns:p14="http://schemas.microsoft.com/office/powerpoint/2010/main" val="12491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73063" y="857258"/>
            <a:ext cx="11123228" cy="333390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Your chosen keywords or search phrases cannot be too inclusive or limiting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They require constant iteration as you become more familiar with your research field.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u="sng" dirty="0">
                <a:hlinkClick r:id="rId3"/>
              </a:rPr>
              <a:t>Read our guide on search tips to learn more</a:t>
            </a:r>
            <a:r>
              <a:rPr lang="en-US" dirty="0"/>
              <a:t>. You can also view our </a:t>
            </a:r>
            <a:r>
              <a:rPr lang="en-US" u="sng" dirty="0">
                <a:hlinkClick r:id="rId4"/>
              </a:rPr>
              <a:t>Quick Reference Guide</a:t>
            </a:r>
            <a:r>
              <a:rPr lang="en-US" dirty="0"/>
              <a:t> to help get you started with your literature search on </a:t>
            </a:r>
            <a:r>
              <a:rPr lang="en-US" i="1" dirty="0"/>
              <a:t>Web of Science</a:t>
            </a:r>
            <a:r>
              <a:rPr lang="en-US" dirty="0"/>
              <a:t>.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54243"/>
            <a:ext cx="7561261" cy="395878"/>
          </a:xfrm>
        </p:spPr>
        <p:txBody>
          <a:bodyPr/>
          <a:lstStyle/>
          <a:p>
            <a:r>
              <a:rPr lang="en-US" dirty="0"/>
              <a:t>2. Master the keyword search</a:t>
            </a:r>
          </a:p>
        </p:txBody>
      </p:sp>
    </p:spTree>
    <p:extLst>
      <p:ext uri="{BB962C8B-B14F-4D97-AF65-F5344CB8AC3E}">
        <p14:creationId xmlns:p14="http://schemas.microsoft.com/office/powerpoint/2010/main" val="41275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167505-46D6-4884-94DB-3981C7623717}"/>
              </a:ext>
            </a:extLst>
          </p:cNvPr>
          <p:cNvSpPr/>
          <p:nvPr/>
        </p:nvSpPr>
        <p:spPr>
          <a:xfrm>
            <a:off x="9777045" y="4483100"/>
            <a:ext cx="2414955" cy="53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Powerful Search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30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BB909-6DC3-4C5C-86B5-BD4178B93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6088" y="2532856"/>
            <a:ext cx="9799823" cy="1792288"/>
          </a:xfrm>
        </p:spPr>
        <p:txBody>
          <a:bodyPr/>
          <a:lstStyle/>
          <a:p>
            <a:r>
              <a:rPr lang="en-US" b="0" dirty="0"/>
              <a:t>3. Filter your search results and </a:t>
            </a:r>
          </a:p>
          <a:p>
            <a:r>
              <a:rPr lang="en-US" b="0" dirty="0"/>
              <a:t>analyze trends</a:t>
            </a:r>
          </a:p>
        </p:txBody>
      </p:sp>
    </p:spTree>
    <p:extLst>
      <p:ext uri="{BB962C8B-B14F-4D97-AF65-F5344CB8AC3E}">
        <p14:creationId xmlns:p14="http://schemas.microsoft.com/office/powerpoint/2010/main" val="200688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167505-46D6-4884-94DB-3981C7623717}"/>
              </a:ext>
            </a:extLst>
          </p:cNvPr>
          <p:cNvSpPr/>
          <p:nvPr/>
        </p:nvSpPr>
        <p:spPr>
          <a:xfrm>
            <a:off x="8693834" y="4483100"/>
            <a:ext cx="3498167" cy="53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Filter your Results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4A487-5BFC-49F9-B6ED-B65026493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362"/>
          <a:stretch/>
        </p:blipFill>
        <p:spPr>
          <a:xfrm>
            <a:off x="0" y="2400301"/>
            <a:ext cx="261840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167505-46D6-4884-94DB-3981C7623717}"/>
              </a:ext>
            </a:extLst>
          </p:cNvPr>
          <p:cNvSpPr/>
          <p:nvPr/>
        </p:nvSpPr>
        <p:spPr>
          <a:xfrm>
            <a:off x="8897815" y="4483100"/>
            <a:ext cx="3294186" cy="53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Sort publications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4FFFB-F14C-43C6-819D-5C24AA4C6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94" r="91323"/>
          <a:stretch/>
        </p:blipFill>
        <p:spPr>
          <a:xfrm>
            <a:off x="2606676" y="406400"/>
            <a:ext cx="581024" cy="4381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932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167505-46D6-4884-94DB-3981C7623717}"/>
              </a:ext>
            </a:extLst>
          </p:cNvPr>
          <p:cNvSpPr/>
          <p:nvPr/>
        </p:nvSpPr>
        <p:spPr>
          <a:xfrm>
            <a:off x="9003323" y="4483100"/>
            <a:ext cx="3188678" cy="53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Search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F394BC-CB3F-46E7-81FB-D4954C86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38" y="0"/>
            <a:ext cx="21015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A7A298-4B2B-4DE0-BEA4-C6B1EF4DE95B}"/>
              </a:ext>
            </a:extLst>
          </p:cNvPr>
          <p:cNvSpPr txBox="1"/>
          <p:nvPr/>
        </p:nvSpPr>
        <p:spPr>
          <a:xfrm>
            <a:off x="2514600" y="1559244"/>
            <a:ext cx="85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7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Authors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26021-0529-4B39-BD23-97DAC8D30A46}"/>
              </a:ext>
            </a:extLst>
          </p:cNvPr>
          <p:cNvSpPr txBox="1"/>
          <p:nvPr/>
        </p:nvSpPr>
        <p:spPr>
          <a:xfrm>
            <a:off x="2514600" y="1975486"/>
            <a:ext cx="85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7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25933-1AE1-4375-B536-3ECB1D3C876B}"/>
              </a:ext>
            </a:extLst>
          </p:cNvPr>
          <p:cNvSpPr txBox="1"/>
          <p:nvPr/>
        </p:nvSpPr>
        <p:spPr>
          <a:xfrm>
            <a:off x="2514600" y="2334737"/>
            <a:ext cx="85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7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Access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04903-A3B6-4C0E-A0B3-BDDF12945B68}"/>
              </a:ext>
            </a:extLst>
          </p:cNvPr>
          <p:cNvSpPr txBox="1"/>
          <p:nvPr/>
        </p:nvSpPr>
        <p:spPr>
          <a:xfrm>
            <a:off x="2514600" y="2728280"/>
            <a:ext cx="85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7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1DCA4-FE86-4CC6-BAD4-7E98F8F24A12}"/>
              </a:ext>
            </a:extLst>
          </p:cNvPr>
          <p:cNvSpPr txBox="1"/>
          <p:nvPr/>
        </p:nvSpPr>
        <p:spPr>
          <a:xfrm>
            <a:off x="2514600" y="3087530"/>
            <a:ext cx="85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7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210E1-90D6-4B0F-BE19-404AA2DF1113}"/>
              </a:ext>
            </a:extLst>
          </p:cNvPr>
          <p:cNvSpPr txBox="1"/>
          <p:nvPr/>
        </p:nvSpPr>
        <p:spPr>
          <a:xfrm>
            <a:off x="2514600" y="3437337"/>
            <a:ext cx="85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7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3B21A-DA02-4752-9195-7448E5F9BF20}"/>
              </a:ext>
            </a:extLst>
          </p:cNvPr>
          <p:cNvSpPr txBox="1"/>
          <p:nvPr/>
        </p:nvSpPr>
        <p:spPr>
          <a:xfrm>
            <a:off x="2514600" y="1175944"/>
            <a:ext cx="85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7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Funding Agencies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DED3DA-D328-41EE-BE29-D4AE25D76444}"/>
              </a:ext>
            </a:extLst>
          </p:cNvPr>
          <p:cNvSpPr txBox="1"/>
          <p:nvPr/>
        </p:nvSpPr>
        <p:spPr>
          <a:xfrm>
            <a:off x="2514600" y="770337"/>
            <a:ext cx="85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7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Institutions</a:t>
            </a:r>
          </a:p>
        </p:txBody>
      </p:sp>
    </p:spTree>
    <p:extLst>
      <p:ext uri="{BB962C8B-B14F-4D97-AF65-F5344CB8AC3E}">
        <p14:creationId xmlns:p14="http://schemas.microsoft.com/office/powerpoint/2010/main" val="288635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BB909-6DC3-4C5C-86B5-BD4178B93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4. Explore the citation network</a:t>
            </a:r>
          </a:p>
        </p:txBody>
      </p:sp>
    </p:spTree>
    <p:extLst>
      <p:ext uri="{BB962C8B-B14F-4D97-AF65-F5344CB8AC3E}">
        <p14:creationId xmlns:p14="http://schemas.microsoft.com/office/powerpoint/2010/main" val="714481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270738" y="818572"/>
            <a:ext cx="8921261" cy="333390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Identify seminal research</a:t>
            </a:r>
            <a:r>
              <a:rPr lang="en-US" sz="2800" dirty="0"/>
              <a:t> in any field by paying attention to the number of times a paper is cited.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Track the advancement of research</a:t>
            </a:r>
            <a:r>
              <a:rPr lang="en-US" sz="2800" dirty="0"/>
              <a:t> as it progresses over time by analyzing the papers that cite the original source (this will also help you catch retractions and corrections to research).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Track the evolution of research backward</a:t>
            </a:r>
            <a:r>
              <a:rPr lang="en-US" sz="2800" dirty="0"/>
              <a:t> in time by tracking the research that a particular paper cites.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View related references</a:t>
            </a:r>
            <a:r>
              <a:rPr lang="en-US" sz="2800" dirty="0"/>
              <a:t> – if papers share citations (calculated from bibliographic coupling), they’re likely discussing similar topics.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54243"/>
            <a:ext cx="7561261" cy="395878"/>
          </a:xfrm>
        </p:spPr>
        <p:txBody>
          <a:bodyPr/>
          <a:lstStyle/>
          <a:p>
            <a:r>
              <a:rPr lang="en-US" dirty="0"/>
              <a:t>4. Explore the citation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D0615-FF1C-4D72-9ED8-473D7E29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7693"/>
            <a:ext cx="3130062" cy="50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BB909-6DC3-4C5C-86B5-BD4178B93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5. Save your search and set up alerts</a:t>
            </a:r>
          </a:p>
        </p:txBody>
      </p:sp>
    </p:spTree>
    <p:extLst>
      <p:ext uri="{BB962C8B-B14F-4D97-AF65-F5344CB8AC3E}">
        <p14:creationId xmlns:p14="http://schemas.microsoft.com/office/powerpoint/2010/main" val="127008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73063" y="1391831"/>
            <a:ext cx="11123228" cy="333390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Save time and stay up-to-date with new research in your field by saving your searches and </a:t>
            </a:r>
            <a:r>
              <a:rPr lang="en-US" sz="2800" u="sng" dirty="0">
                <a:hlinkClick r:id="rId3"/>
              </a:rPr>
              <a:t>setting up email alerts</a:t>
            </a:r>
            <a:r>
              <a:rPr lang="en-US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This means you can return to your search at any time, and stay up-to-date about new papers included in your search result. 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43693"/>
            <a:ext cx="10476645" cy="395878"/>
          </a:xfrm>
        </p:spPr>
        <p:txBody>
          <a:bodyPr/>
          <a:lstStyle/>
          <a:p>
            <a:r>
              <a:rPr lang="en-US" dirty="0"/>
              <a:t>5. Save your search and set up alerts</a:t>
            </a:r>
          </a:p>
        </p:txBody>
      </p:sp>
    </p:spTree>
    <p:extLst>
      <p:ext uri="{BB962C8B-B14F-4D97-AF65-F5344CB8AC3E}">
        <p14:creationId xmlns:p14="http://schemas.microsoft.com/office/powerpoint/2010/main" val="42246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73063" y="976836"/>
            <a:ext cx="11007700" cy="333390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Finding the relevant research in your field is critical to a successful research project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This can be one of the hardest, most time-consuming challenges for academics.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research ecosystem is a sprawling, ever-changing landscape.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Each field has a rich and divergent history, and new avenues for investigation are springing up every day.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54243"/>
            <a:ext cx="7561261" cy="395878"/>
          </a:xfrm>
        </p:spPr>
        <p:txBody>
          <a:bodyPr/>
          <a:lstStyle/>
          <a:p>
            <a:r>
              <a:rPr lang="en-GB" dirty="0">
                <a:latin typeface="Calibri" pitchFamily="34" charset="0"/>
              </a:rPr>
              <a:t>Context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0AAA1F3-3386-B94E-B67D-9991C7080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2" y="2225594"/>
            <a:ext cx="6592888" cy="1203406"/>
          </a:xfrm>
        </p:spPr>
        <p:txBody>
          <a:bodyPr/>
          <a:lstStyle/>
          <a:p>
            <a:r>
              <a:rPr lang="en-US" dirty="0"/>
              <a:t>EndNote Online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38FA6B0-5CBD-D547-863B-28E30142DD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062" y="3124200"/>
            <a:ext cx="10077224" cy="838200"/>
          </a:xfrm>
        </p:spPr>
        <p:txBody>
          <a:bodyPr>
            <a:normAutofit/>
          </a:bodyPr>
          <a:lstStyle/>
          <a:p>
            <a:r>
              <a:rPr lang="en-US" sz="3200" i="1" dirty="0"/>
              <a:t>Collect, manage, share and format your references</a:t>
            </a:r>
          </a:p>
        </p:txBody>
      </p:sp>
    </p:spTree>
    <p:extLst>
      <p:ext uri="{BB962C8B-B14F-4D97-AF65-F5344CB8AC3E}">
        <p14:creationId xmlns:p14="http://schemas.microsoft.com/office/powerpoint/2010/main" val="176348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73063" y="1391831"/>
            <a:ext cx="11123228" cy="915271"/>
          </a:xfrm>
        </p:spPr>
        <p:txBody>
          <a:bodyPr>
            <a:noAutofit/>
          </a:bodyPr>
          <a:lstStyle/>
          <a:p>
            <a:r>
              <a:rPr lang="en-US" dirty="0"/>
              <a:t>Sourcing, organizing and formatting citations is tedious work, but crucial to publishing robust research. With this in mind, the number of citations is on the rise: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43693"/>
            <a:ext cx="10476645" cy="395878"/>
          </a:xfrm>
        </p:spPr>
        <p:txBody>
          <a:bodyPr/>
          <a:lstStyle/>
          <a:p>
            <a:pPr algn="l"/>
            <a:r>
              <a:rPr lang="en-US" dirty="0"/>
              <a:t>Context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F468A6-A581-4035-96E5-F9153545EFDD}"/>
              </a:ext>
            </a:extLst>
          </p:cNvPr>
          <p:cNvGrpSpPr/>
          <p:nvPr/>
        </p:nvGrpSpPr>
        <p:grpSpPr>
          <a:xfrm>
            <a:off x="506260" y="2756814"/>
            <a:ext cx="2823267" cy="2227103"/>
            <a:chOff x="506260" y="2756814"/>
            <a:chExt cx="2823267" cy="22271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9413EA-7CB7-4684-8752-49C378B3B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597" r="81905"/>
            <a:stretch/>
          </p:blipFill>
          <p:spPr>
            <a:xfrm>
              <a:off x="1397390" y="2756814"/>
              <a:ext cx="1041009" cy="10953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CB51BF-D1B3-4D14-AEA3-09F2B7D11271}"/>
                </a:ext>
              </a:extLst>
            </p:cNvPr>
            <p:cNvSpPr/>
            <p:nvPr/>
          </p:nvSpPr>
          <p:spPr>
            <a:xfrm>
              <a:off x="506260" y="4060587"/>
              <a:ext cx="28232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Citations indexed in the Web of Science Core Collection in 2019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EA008D-93C2-46B0-BAC7-5B28EFDB776E}"/>
              </a:ext>
            </a:extLst>
          </p:cNvPr>
          <p:cNvGrpSpPr/>
          <p:nvPr/>
        </p:nvGrpSpPr>
        <p:grpSpPr>
          <a:xfrm>
            <a:off x="4937761" y="2754102"/>
            <a:ext cx="2584971" cy="2229815"/>
            <a:chOff x="4937761" y="2754102"/>
            <a:chExt cx="2584971" cy="22298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372EEF-4372-4061-9ECD-48EC76D82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981" r="42327"/>
            <a:stretch/>
          </p:blipFill>
          <p:spPr>
            <a:xfrm>
              <a:off x="5575495" y="2754102"/>
              <a:ext cx="1041009" cy="109537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247CF9-CBBA-411F-9D19-9C6428C94D63}"/>
                </a:ext>
              </a:extLst>
            </p:cNvPr>
            <p:cNvSpPr/>
            <p:nvPr/>
          </p:nvSpPr>
          <p:spPr>
            <a:xfrm>
              <a:off x="4937761" y="4060587"/>
              <a:ext cx="25849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Citations used per research paper on average in 2019</a:t>
              </a: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5E787C-6345-4CD5-A242-26607F4EED14}"/>
              </a:ext>
            </a:extLst>
          </p:cNvPr>
          <p:cNvGrpSpPr/>
          <p:nvPr/>
        </p:nvGrpSpPr>
        <p:grpSpPr>
          <a:xfrm>
            <a:off x="8968796" y="2754101"/>
            <a:ext cx="2527495" cy="2229816"/>
            <a:chOff x="8968796" y="2754101"/>
            <a:chExt cx="2527495" cy="22298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338832-A754-4A5A-8791-71AB6CBC3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308"/>
            <a:stretch/>
          </p:blipFill>
          <p:spPr>
            <a:xfrm>
              <a:off x="9712040" y="2754101"/>
              <a:ext cx="1041009" cy="109537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833046-8387-452F-8CE2-336CEA40D4B9}"/>
                </a:ext>
              </a:extLst>
            </p:cNvPr>
            <p:cNvSpPr/>
            <p:nvPr/>
          </p:nvSpPr>
          <p:spPr>
            <a:xfrm>
              <a:off x="8968796" y="4060587"/>
              <a:ext cx="25274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Growth in </a:t>
              </a:r>
            </a:p>
            <a:p>
              <a:pPr algn="ctr"/>
              <a:r>
                <a:rPr lang="en-US" dirty="0">
                  <a:solidFill>
                    <a:schemeClr val="dk1"/>
                  </a:solidFill>
                </a:rPr>
                <a:t>total number of citations in past 10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58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73063" y="1391831"/>
            <a:ext cx="11123228" cy="333390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Win more time for your research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It’s no longer necessary to spend hundreds of hours manually collecting and curating your research materials and formatting bibliographies.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/>
              <a:t>EndNote</a:t>
            </a:r>
            <a:r>
              <a:rPr lang="en-US" sz="2800" dirty="0"/>
              <a:t> will help you automatically create, format and update bibliographies with the convenience of remote access.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43693"/>
            <a:ext cx="10476645" cy="395878"/>
          </a:xfrm>
        </p:spPr>
        <p:txBody>
          <a:bodyPr/>
          <a:lstStyle/>
          <a:p>
            <a:pPr algn="l"/>
            <a:r>
              <a:rPr lang="en-US" dirty="0"/>
              <a:t>EndNote</a:t>
            </a:r>
          </a:p>
        </p:txBody>
      </p:sp>
    </p:spTree>
    <p:extLst>
      <p:ext uri="{BB962C8B-B14F-4D97-AF65-F5344CB8AC3E}">
        <p14:creationId xmlns:p14="http://schemas.microsoft.com/office/powerpoint/2010/main" val="2432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73063" y="1391831"/>
            <a:ext cx="11123228" cy="3333908"/>
          </a:xfrm>
        </p:spPr>
        <p:txBody>
          <a:bodyPr>
            <a:noAutofit/>
          </a:bodyPr>
          <a:lstStyle/>
          <a:p>
            <a:r>
              <a:rPr lang="en-US" sz="2800" dirty="0"/>
              <a:t>Using </a:t>
            </a:r>
            <a:r>
              <a:rPr lang="en-US" sz="2800" i="1" dirty="0"/>
              <a:t>EndNote</a:t>
            </a:r>
            <a:r>
              <a:rPr lang="en-US" sz="2800" dirty="0"/>
              <a:t>, you can: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Easily collect and save large libraries of references to take with you and access remotely,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Add citations and complete your bibliography while you write, without the need to use disparate systems,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Choose from hundreds of stylistic formats, which can be converted to match the requirements of any new journal you submit to.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43693"/>
            <a:ext cx="10476645" cy="395878"/>
          </a:xfrm>
        </p:spPr>
        <p:txBody>
          <a:bodyPr/>
          <a:lstStyle/>
          <a:p>
            <a:pPr algn="l"/>
            <a:r>
              <a:rPr lang="en-US" dirty="0"/>
              <a:t>EndNote</a:t>
            </a:r>
          </a:p>
        </p:txBody>
      </p:sp>
    </p:spTree>
    <p:extLst>
      <p:ext uri="{BB962C8B-B14F-4D97-AF65-F5344CB8AC3E}">
        <p14:creationId xmlns:p14="http://schemas.microsoft.com/office/powerpoint/2010/main" val="39865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BA1356-7813-F449-B934-A0D5393F03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0" y="2953776"/>
            <a:ext cx="11784012" cy="950448"/>
          </a:xfrm>
        </p:spPr>
        <p:txBody>
          <a:bodyPr/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37534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D3D62-ABBA-4C85-AA56-C48C94357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5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9559633-6A7C-284C-B9EB-A212AD8D38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12409" b="12598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9BDC0A-C62E-4E4C-BE13-1789787687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BA1356-7813-F449-B934-A0D5393F0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1168" y="1904206"/>
            <a:ext cx="9489664" cy="2686844"/>
          </a:xfrm>
        </p:spPr>
        <p:txBody>
          <a:bodyPr/>
          <a:lstStyle/>
          <a:p>
            <a:r>
              <a:rPr lang="en-US"/>
              <a:t>Web of Science</a:t>
            </a:r>
          </a:p>
          <a:p>
            <a:r>
              <a:rPr lang="en-US" sz="2400" b="0"/>
              <a:t>World class data to support world class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5DE67-4A21-483C-91E4-5A2064CA4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88AE0-A2A9-4F98-BD4C-C1D19D6C2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16016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1F5FF-D6EF-49E9-9464-885B0AC105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2086" y="840762"/>
            <a:ext cx="11411926" cy="313350"/>
          </a:xfrm>
        </p:spPr>
        <p:txBody>
          <a:bodyPr/>
          <a:lstStyle/>
          <a:p>
            <a:r>
              <a:rPr lang="en-US"/>
              <a:t>Multidisciplinary research experience across the sciences, social sciences, and arts and humanities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38D765-C33D-4117-AADD-67DCD0C0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of Science Platform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4AC611-ABFA-4673-B006-5572EB4DAA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6911" y="1267407"/>
            <a:ext cx="4927513" cy="5163623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EDC1D81-1FC6-4684-867C-1208835EBA66}"/>
              </a:ext>
            </a:extLst>
          </p:cNvPr>
          <p:cNvGrpSpPr/>
          <p:nvPr/>
        </p:nvGrpSpPr>
        <p:grpSpPr>
          <a:xfrm>
            <a:off x="5845386" y="5351198"/>
            <a:ext cx="3471297" cy="665723"/>
            <a:chOff x="5845386" y="5438282"/>
            <a:chExt cx="3471297" cy="6657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909976-40A4-4281-8A52-88704235BCF4}"/>
                </a:ext>
              </a:extLst>
            </p:cNvPr>
            <p:cNvSpPr txBox="1"/>
            <p:nvPr/>
          </p:nvSpPr>
          <p:spPr>
            <a:xfrm>
              <a:off x="5845386" y="5438282"/>
              <a:ext cx="347129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914354">
                <a:defRPr/>
              </a:pPr>
              <a:r>
                <a:rPr lang="en-GB" sz="2800" b="1" spc="20">
                  <a:latin typeface="Calibri" panose="020F0502020204030204"/>
                </a:rPr>
                <a:t>12.6 million</a:t>
              </a:r>
            </a:p>
          </p:txBody>
        </p:sp>
        <p:sp>
          <p:nvSpPr>
            <p:cNvPr id="19" name="Text Placeholder 32">
              <a:extLst>
                <a:ext uri="{FF2B5EF4-FFF2-40B4-BE49-F238E27FC236}">
                  <a16:creationId xmlns:a16="http://schemas.microsoft.com/office/drawing/2014/main" id="{C4E7CF07-357A-4A58-96D2-298649E2EA8B}"/>
                </a:ext>
              </a:extLst>
            </p:cNvPr>
            <p:cNvSpPr txBox="1">
              <a:spLocks/>
            </p:cNvSpPr>
            <p:nvPr/>
          </p:nvSpPr>
          <p:spPr>
            <a:xfrm>
              <a:off x="5845386" y="5910106"/>
              <a:ext cx="2109894" cy="19389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spc="4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defTabSz="914354">
                <a:buNone/>
                <a:defRPr/>
              </a:pPr>
              <a:r>
                <a:rPr lang="en-GB">
                  <a:solidFill>
                    <a:schemeClr val="tx1"/>
                  </a:solidFill>
                  <a:latin typeface="Calibri" panose="020F0502020204030204"/>
                </a:rPr>
                <a:t>Records with funding data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FD2C18-D2BE-4ADF-85D9-9528A27B3617}"/>
              </a:ext>
            </a:extLst>
          </p:cNvPr>
          <p:cNvGrpSpPr/>
          <p:nvPr/>
        </p:nvGrpSpPr>
        <p:grpSpPr>
          <a:xfrm>
            <a:off x="8463817" y="5371503"/>
            <a:ext cx="3206643" cy="651268"/>
            <a:chOff x="8463817" y="5458587"/>
            <a:chExt cx="3206643" cy="6512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2EF9A7-1869-403D-9616-3135D41FD73A}"/>
                </a:ext>
              </a:extLst>
            </p:cNvPr>
            <p:cNvSpPr txBox="1"/>
            <p:nvPr/>
          </p:nvSpPr>
          <p:spPr>
            <a:xfrm>
              <a:off x="8463818" y="5458587"/>
              <a:ext cx="274320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914354">
                <a:defRPr/>
              </a:pPr>
              <a:r>
                <a:rPr lang="en-GB" sz="2800" b="1" spc="20">
                  <a:latin typeface="Calibri" panose="020F0502020204030204"/>
                </a:rPr>
                <a:t>111,000+</a:t>
              </a:r>
            </a:p>
          </p:txBody>
        </p:sp>
        <p:sp>
          <p:nvSpPr>
            <p:cNvPr id="23" name="Text Placeholder 32">
              <a:extLst>
                <a:ext uri="{FF2B5EF4-FFF2-40B4-BE49-F238E27FC236}">
                  <a16:creationId xmlns:a16="http://schemas.microsoft.com/office/drawing/2014/main" id="{FA180C57-E0B3-4F19-B873-6C3DAB93A0A3}"/>
                </a:ext>
              </a:extLst>
            </p:cNvPr>
            <p:cNvSpPr txBox="1">
              <a:spLocks/>
            </p:cNvSpPr>
            <p:nvPr/>
          </p:nvSpPr>
          <p:spPr>
            <a:xfrm>
              <a:off x="8463817" y="5915956"/>
              <a:ext cx="3206643" cy="19389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spc="4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defTabSz="914354">
                <a:buNone/>
                <a:defRPr/>
              </a:pPr>
              <a:r>
                <a:rPr lang="en-GB" spc="20">
                  <a:solidFill>
                    <a:schemeClr val="tx1"/>
                  </a:solidFill>
                  <a:latin typeface="Calibri" panose="020F0502020204030204"/>
                </a:rPr>
                <a:t>Books</a:t>
              </a:r>
              <a:endParaRPr lang="en-GB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78189A-D042-4B8A-B541-5466605A1A8A}"/>
              </a:ext>
            </a:extLst>
          </p:cNvPr>
          <p:cNvGrpSpPr/>
          <p:nvPr/>
        </p:nvGrpSpPr>
        <p:grpSpPr>
          <a:xfrm>
            <a:off x="8363728" y="2542208"/>
            <a:ext cx="2743200" cy="863847"/>
            <a:chOff x="8363728" y="2542208"/>
            <a:chExt cx="2743200" cy="8638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D8BD08-4127-4EF2-BF64-0634AF1C4E5E}"/>
                </a:ext>
              </a:extLst>
            </p:cNvPr>
            <p:cNvSpPr txBox="1"/>
            <p:nvPr/>
          </p:nvSpPr>
          <p:spPr>
            <a:xfrm>
              <a:off x="8363728" y="2542208"/>
              <a:ext cx="27432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914354">
                <a:defRPr/>
              </a:pPr>
              <a:r>
                <a:rPr lang="en-GB" sz="2800" b="1" spc="20">
                  <a:latin typeface="Calibri" panose="020F0502020204030204"/>
                </a:rPr>
                <a:t>8.9 million+</a:t>
              </a:r>
            </a:p>
          </p:txBody>
        </p:sp>
        <p:sp>
          <p:nvSpPr>
            <p:cNvPr id="16" name="Text Placeholder 32">
              <a:extLst>
                <a:ext uri="{FF2B5EF4-FFF2-40B4-BE49-F238E27FC236}">
                  <a16:creationId xmlns:a16="http://schemas.microsoft.com/office/drawing/2014/main" id="{53932EA1-ED02-48E7-986F-059868A502AC}"/>
                </a:ext>
              </a:extLst>
            </p:cNvPr>
            <p:cNvSpPr txBox="1">
              <a:spLocks/>
            </p:cNvSpPr>
            <p:nvPr/>
          </p:nvSpPr>
          <p:spPr>
            <a:xfrm>
              <a:off x="8377373" y="3018257"/>
              <a:ext cx="1842791" cy="38779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spc="4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defTabSz="914354">
                <a:buNone/>
                <a:defRPr/>
              </a:pPr>
              <a:r>
                <a:rPr lang="en-GB">
                  <a:solidFill>
                    <a:schemeClr val="tx1"/>
                  </a:solidFill>
                  <a:latin typeface="Calibri" panose="020F0502020204030204"/>
                </a:rPr>
                <a:t>Data Sets and Data Studies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A2B0F4-C018-4708-A19F-1F1DAE5DE7F4}"/>
              </a:ext>
            </a:extLst>
          </p:cNvPr>
          <p:cNvGrpSpPr/>
          <p:nvPr/>
        </p:nvGrpSpPr>
        <p:grpSpPr>
          <a:xfrm>
            <a:off x="5868432" y="2547386"/>
            <a:ext cx="3206643" cy="858926"/>
            <a:chOff x="5868432" y="2547386"/>
            <a:chExt cx="3206643" cy="8589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E34AA7-0244-488D-8B68-CBEB0F09B5EA}"/>
                </a:ext>
              </a:extLst>
            </p:cNvPr>
            <p:cNvSpPr txBox="1"/>
            <p:nvPr/>
          </p:nvSpPr>
          <p:spPr>
            <a:xfrm>
              <a:off x="5868435" y="2547386"/>
              <a:ext cx="184279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defTabSz="914354">
                <a:defRPr/>
              </a:pPr>
              <a:r>
                <a:rPr lang="en-GB" sz="2800" b="1" spc="20">
                  <a:latin typeface="Calibri" panose="020F0502020204030204"/>
                </a:rPr>
                <a:t>21,000+</a:t>
              </a:r>
            </a:p>
          </p:txBody>
        </p:sp>
        <p:sp>
          <p:nvSpPr>
            <p:cNvPr id="14" name="Text Placeholder 32">
              <a:extLst>
                <a:ext uri="{FF2B5EF4-FFF2-40B4-BE49-F238E27FC236}">
                  <a16:creationId xmlns:a16="http://schemas.microsoft.com/office/drawing/2014/main" id="{DB16C25F-58CF-40AB-88C7-9033268DF031}"/>
                </a:ext>
              </a:extLst>
            </p:cNvPr>
            <p:cNvSpPr txBox="1">
              <a:spLocks/>
            </p:cNvSpPr>
            <p:nvPr/>
          </p:nvSpPr>
          <p:spPr>
            <a:xfrm>
              <a:off x="5868432" y="3018514"/>
              <a:ext cx="3206643" cy="38779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spc="4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defTabSz="914354">
                <a:buNone/>
                <a:defRPr/>
              </a:pPr>
              <a:r>
                <a:rPr lang="en-GB">
                  <a:solidFill>
                    <a:schemeClr val="tx1"/>
                  </a:solidFill>
                  <a:latin typeface="Calibri" panose="020F0502020204030204"/>
                </a:rPr>
                <a:t>Total journals in the</a:t>
              </a:r>
              <a:br>
                <a:rPr lang="en-GB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GB" i="1">
                  <a:solidFill>
                    <a:schemeClr val="tx1"/>
                  </a:solidFill>
                  <a:latin typeface="Calibri" panose="020F0502020204030204"/>
                </a:rPr>
                <a:t>Core Collection</a:t>
              </a:r>
              <a:endParaRPr lang="en-GB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DB9D49-9CFB-4EC5-993B-ABD897D12E84}"/>
              </a:ext>
            </a:extLst>
          </p:cNvPr>
          <p:cNvGrpSpPr/>
          <p:nvPr/>
        </p:nvGrpSpPr>
        <p:grpSpPr>
          <a:xfrm>
            <a:off x="5864968" y="1481570"/>
            <a:ext cx="2746665" cy="858042"/>
            <a:chOff x="5864968" y="1481570"/>
            <a:chExt cx="2746665" cy="8580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3948AB-9A6C-4E6C-834A-7FA54879D7DC}"/>
                </a:ext>
              </a:extLst>
            </p:cNvPr>
            <p:cNvSpPr txBox="1"/>
            <p:nvPr/>
          </p:nvSpPr>
          <p:spPr>
            <a:xfrm>
              <a:off x="5868433" y="1481570"/>
              <a:ext cx="27432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914354">
                <a:defRPr/>
              </a:pPr>
              <a:r>
                <a:rPr lang="en-GB" sz="2800" b="1" spc="20">
                  <a:latin typeface="Calibri" panose="020F0502020204030204"/>
                </a:rPr>
                <a:t>34,000+</a:t>
              </a:r>
            </a:p>
          </p:txBody>
        </p:sp>
        <p:sp>
          <p:nvSpPr>
            <p:cNvPr id="12" name="Text Placeholder 32">
              <a:extLst>
                <a:ext uri="{FF2B5EF4-FFF2-40B4-BE49-F238E27FC236}">
                  <a16:creationId xmlns:a16="http://schemas.microsoft.com/office/drawing/2014/main" id="{4A3F3FB8-7514-4700-AEB5-3B11DA618B19}"/>
                </a:ext>
              </a:extLst>
            </p:cNvPr>
            <p:cNvSpPr txBox="1">
              <a:spLocks/>
            </p:cNvSpPr>
            <p:nvPr/>
          </p:nvSpPr>
          <p:spPr>
            <a:xfrm>
              <a:off x="5864968" y="1951814"/>
              <a:ext cx="1842791" cy="38779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spc="4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defTabSz="914354">
                <a:buNone/>
                <a:defRPr/>
              </a:pPr>
              <a:r>
                <a:rPr lang="en-GB">
                  <a:solidFill>
                    <a:schemeClr val="tx1"/>
                  </a:solidFill>
                  <a:latin typeface="Calibri" panose="020F0502020204030204"/>
                </a:rPr>
                <a:t>Journals across the platform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36070A-3EF1-444C-8E6E-59B3AA8BC95E}"/>
              </a:ext>
            </a:extLst>
          </p:cNvPr>
          <p:cNvGrpSpPr/>
          <p:nvPr/>
        </p:nvGrpSpPr>
        <p:grpSpPr>
          <a:xfrm>
            <a:off x="8363724" y="1494379"/>
            <a:ext cx="2743201" cy="852267"/>
            <a:chOff x="8363724" y="1494379"/>
            <a:chExt cx="2743201" cy="8522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8DB88B-9598-4A2E-9422-74620CB6A5CC}"/>
                </a:ext>
              </a:extLst>
            </p:cNvPr>
            <p:cNvSpPr txBox="1"/>
            <p:nvPr/>
          </p:nvSpPr>
          <p:spPr>
            <a:xfrm>
              <a:off x="8363725" y="1494379"/>
              <a:ext cx="27432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914354">
                <a:defRPr/>
              </a:pPr>
              <a:r>
                <a:rPr lang="en-GB" sz="2800" b="1" spc="20">
                  <a:latin typeface="Calibri" panose="020F0502020204030204"/>
                </a:rPr>
                <a:t>87 million</a:t>
              </a:r>
            </a:p>
          </p:txBody>
        </p:sp>
        <p:sp>
          <p:nvSpPr>
            <p:cNvPr id="24" name="Text Placeholder 32">
              <a:extLst>
                <a:ext uri="{FF2B5EF4-FFF2-40B4-BE49-F238E27FC236}">
                  <a16:creationId xmlns:a16="http://schemas.microsoft.com/office/drawing/2014/main" id="{E141D7BF-3CC9-4D9F-9CD4-0476842CA4E2}"/>
                </a:ext>
              </a:extLst>
            </p:cNvPr>
            <p:cNvSpPr txBox="1">
              <a:spLocks/>
            </p:cNvSpPr>
            <p:nvPr/>
          </p:nvSpPr>
          <p:spPr>
            <a:xfrm>
              <a:off x="8363724" y="1958848"/>
              <a:ext cx="1842791" cy="38779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spc="4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defTabSz="914354">
                <a:buNone/>
                <a:defRPr/>
              </a:pPr>
              <a:r>
                <a:rPr lang="en-GB">
                  <a:solidFill>
                    <a:schemeClr val="tx1"/>
                  </a:solidFill>
                  <a:latin typeface="Calibri" panose="020F0502020204030204"/>
                </a:rPr>
                <a:t>Patents for over 43 million inventions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EAAB583-412E-426E-BB91-FB34BC2330CE}"/>
              </a:ext>
            </a:extLst>
          </p:cNvPr>
          <p:cNvSpPr txBox="1"/>
          <p:nvPr/>
        </p:nvSpPr>
        <p:spPr>
          <a:xfrm>
            <a:off x="5831736" y="6515136"/>
            <a:ext cx="15195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/>
              <a:t>Statistics as of February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0C059-96CD-4145-BCCC-4A7A64938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19A2C6-6285-410B-B3BC-9A3876823537}"/>
              </a:ext>
            </a:extLst>
          </p:cNvPr>
          <p:cNvGrpSpPr/>
          <p:nvPr/>
        </p:nvGrpSpPr>
        <p:grpSpPr>
          <a:xfrm>
            <a:off x="8395287" y="4491906"/>
            <a:ext cx="3206643" cy="652594"/>
            <a:chOff x="8395287" y="4578990"/>
            <a:chExt cx="3206643" cy="6525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B2B362-9766-4BC9-9AB0-BDB9229D584A}"/>
                </a:ext>
              </a:extLst>
            </p:cNvPr>
            <p:cNvSpPr txBox="1"/>
            <p:nvPr/>
          </p:nvSpPr>
          <p:spPr>
            <a:xfrm>
              <a:off x="8395287" y="4578990"/>
              <a:ext cx="184279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914354">
                <a:defRPr/>
              </a:pPr>
              <a:r>
                <a:rPr lang="en-GB" sz="2800" b="1" spc="20">
                  <a:latin typeface="Calibri" panose="020F0502020204030204"/>
                </a:rPr>
                <a:t>218,000+</a:t>
              </a:r>
            </a:p>
          </p:txBody>
        </p:sp>
        <p:sp>
          <p:nvSpPr>
            <p:cNvPr id="10" name="Text Placeholder 32">
              <a:extLst>
                <a:ext uri="{FF2B5EF4-FFF2-40B4-BE49-F238E27FC236}">
                  <a16:creationId xmlns:a16="http://schemas.microsoft.com/office/drawing/2014/main" id="{E5864A3C-7A45-494B-90BB-F40B451FD240}"/>
                </a:ext>
              </a:extLst>
            </p:cNvPr>
            <p:cNvSpPr txBox="1">
              <a:spLocks/>
            </p:cNvSpPr>
            <p:nvPr/>
          </p:nvSpPr>
          <p:spPr>
            <a:xfrm>
              <a:off x="8395287" y="5037685"/>
              <a:ext cx="3206643" cy="19389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spc="4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defTabSz="914354">
                <a:buNone/>
                <a:defRPr/>
              </a:pPr>
              <a:r>
                <a:rPr lang="en-GB">
                  <a:solidFill>
                    <a:schemeClr val="tx1"/>
                  </a:solidFill>
                  <a:latin typeface="Calibri" panose="020F0502020204030204"/>
                </a:rPr>
                <a:t>Conference proceedings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FC41158-9F43-4ADC-B758-132FB8BD92C0}"/>
              </a:ext>
            </a:extLst>
          </p:cNvPr>
          <p:cNvGrpSpPr/>
          <p:nvPr/>
        </p:nvGrpSpPr>
        <p:grpSpPr>
          <a:xfrm>
            <a:off x="5831736" y="4497516"/>
            <a:ext cx="2275945" cy="649624"/>
            <a:chOff x="5831736" y="4584600"/>
            <a:chExt cx="2275945" cy="6496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630C5B-2018-4826-842B-2AF2509986D8}"/>
                </a:ext>
              </a:extLst>
            </p:cNvPr>
            <p:cNvSpPr txBox="1"/>
            <p:nvPr/>
          </p:nvSpPr>
          <p:spPr>
            <a:xfrm>
              <a:off x="5831736" y="4584600"/>
              <a:ext cx="227594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914354">
                <a:defRPr/>
              </a:pPr>
              <a:r>
                <a:rPr lang="en-GB" sz="2800" b="1" spc="20">
                  <a:latin typeface="Calibri" panose="020F0502020204030204"/>
                </a:rPr>
                <a:t>166 million+</a:t>
              </a:r>
            </a:p>
          </p:txBody>
        </p:sp>
        <p:sp>
          <p:nvSpPr>
            <p:cNvPr id="27" name="Text Placeholder 32">
              <a:extLst>
                <a:ext uri="{FF2B5EF4-FFF2-40B4-BE49-F238E27FC236}">
                  <a16:creationId xmlns:a16="http://schemas.microsoft.com/office/drawing/2014/main" id="{7091130E-26ED-41EE-A359-9BA152776CE6}"/>
                </a:ext>
              </a:extLst>
            </p:cNvPr>
            <p:cNvSpPr txBox="1">
              <a:spLocks/>
            </p:cNvSpPr>
            <p:nvPr/>
          </p:nvSpPr>
          <p:spPr>
            <a:xfrm>
              <a:off x="5831736" y="5040325"/>
              <a:ext cx="1842791" cy="19389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spc="4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defTabSz="914354">
                <a:buNone/>
                <a:defRPr/>
              </a:pPr>
              <a:r>
                <a:rPr lang="en-GB">
                  <a:solidFill>
                    <a:schemeClr val="tx1"/>
                  </a:solidFill>
                  <a:latin typeface="Calibri" panose="020F0502020204030204"/>
                </a:rPr>
                <a:t>Records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BBFC32-778F-4D1C-91FD-08D2BD74FC48}"/>
              </a:ext>
            </a:extLst>
          </p:cNvPr>
          <p:cNvGrpSpPr/>
          <p:nvPr/>
        </p:nvGrpSpPr>
        <p:grpSpPr>
          <a:xfrm>
            <a:off x="8363728" y="3589403"/>
            <a:ext cx="3471295" cy="674128"/>
            <a:chOff x="8363728" y="3589403"/>
            <a:chExt cx="3471295" cy="6741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5FEC2F-C46A-4880-9EDF-6EAB5A1233E1}"/>
                </a:ext>
              </a:extLst>
            </p:cNvPr>
            <p:cNvSpPr txBox="1"/>
            <p:nvPr/>
          </p:nvSpPr>
          <p:spPr>
            <a:xfrm>
              <a:off x="8363728" y="3589403"/>
              <a:ext cx="347129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defTabSz="914354">
                <a:defRPr/>
              </a:pPr>
              <a:r>
                <a:rPr lang="en-GB" sz="2800" b="1" spc="20">
                  <a:latin typeface="Calibri" panose="020F0502020204030204"/>
                </a:rPr>
                <a:t>Backfiles to 1900</a:t>
              </a:r>
              <a:endParaRPr lang="en-GB" sz="2800" b="1" spc="20">
                <a:latin typeface="Calibri" panose="020F0502020204030204"/>
                <a:cs typeface="Calibri"/>
              </a:endParaRPr>
            </a:p>
          </p:txBody>
        </p:sp>
        <p:sp>
          <p:nvSpPr>
            <p:cNvPr id="22" name="Text Placeholder 32">
              <a:extLst>
                <a:ext uri="{FF2B5EF4-FFF2-40B4-BE49-F238E27FC236}">
                  <a16:creationId xmlns:a16="http://schemas.microsoft.com/office/drawing/2014/main" id="{9F22DFF1-4184-4F07-A215-D5A1C86F85A5}"/>
                </a:ext>
              </a:extLst>
            </p:cNvPr>
            <p:cNvSpPr txBox="1">
              <a:spLocks/>
            </p:cNvSpPr>
            <p:nvPr/>
          </p:nvSpPr>
          <p:spPr>
            <a:xfrm>
              <a:off x="8377375" y="4069632"/>
              <a:ext cx="2392225" cy="19389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spc="4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defTabSz="914354">
                <a:buNone/>
                <a:defRPr/>
              </a:pPr>
              <a:r>
                <a:rPr lang="en-GB">
                  <a:solidFill>
                    <a:schemeClr val="tx1"/>
                  </a:solidFill>
                  <a:latin typeface="Calibri" panose="020F0502020204030204"/>
                </a:rPr>
                <a:t>With cover-to-cover indexing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E39FF4-4F4B-48E7-8562-9B8B974B6229}"/>
              </a:ext>
            </a:extLst>
          </p:cNvPr>
          <p:cNvGrpSpPr/>
          <p:nvPr/>
        </p:nvGrpSpPr>
        <p:grpSpPr>
          <a:xfrm>
            <a:off x="5845386" y="3614618"/>
            <a:ext cx="2262295" cy="655564"/>
            <a:chOff x="5845386" y="3583445"/>
            <a:chExt cx="2262295" cy="6555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25FE48-17E8-4758-8AE6-958D38C5CD85}"/>
                </a:ext>
              </a:extLst>
            </p:cNvPr>
            <p:cNvSpPr txBox="1"/>
            <p:nvPr/>
          </p:nvSpPr>
          <p:spPr>
            <a:xfrm>
              <a:off x="5845387" y="3583445"/>
              <a:ext cx="226229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914354">
                <a:defRPr/>
              </a:pPr>
              <a:r>
                <a:rPr lang="en-GB" sz="2800" b="1" spc="20">
                  <a:latin typeface="Calibri" panose="020F0502020204030204"/>
                </a:rPr>
                <a:t>1.8 billion+</a:t>
              </a:r>
            </a:p>
          </p:txBody>
        </p:sp>
        <p:sp>
          <p:nvSpPr>
            <p:cNvPr id="29" name="Text Placeholder 32">
              <a:extLst>
                <a:ext uri="{FF2B5EF4-FFF2-40B4-BE49-F238E27FC236}">
                  <a16:creationId xmlns:a16="http://schemas.microsoft.com/office/drawing/2014/main" id="{9DDE802E-499C-4A14-981C-E213F4058846}"/>
                </a:ext>
              </a:extLst>
            </p:cNvPr>
            <p:cNvSpPr txBox="1">
              <a:spLocks/>
            </p:cNvSpPr>
            <p:nvPr/>
          </p:nvSpPr>
          <p:spPr>
            <a:xfrm>
              <a:off x="5845386" y="4045110"/>
              <a:ext cx="1842791" cy="19389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spc="4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37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defTabSz="914354">
                <a:buNone/>
                <a:defRPr/>
              </a:pPr>
              <a:r>
                <a:rPr lang="en-GB">
                  <a:solidFill>
                    <a:schemeClr val="tx1"/>
                  </a:solidFill>
                  <a:latin typeface="Calibri" panose="020F0502020204030204"/>
                </a:rPr>
                <a:t>Cited references</a:t>
              </a: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3C5EA-2815-467D-B4A9-2E4E3BB78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55279" y="6542511"/>
            <a:ext cx="3276283" cy="188864"/>
          </a:xfrm>
          <a:ln>
            <a:noFill/>
          </a:ln>
        </p:spPr>
        <p:txBody>
          <a:bodyPr/>
          <a:lstStyle/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5068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D967952-08B2-4BE6-B4B5-00CC7D8E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4" y="816951"/>
            <a:ext cx="2713036" cy="788293"/>
          </a:xfrm>
        </p:spPr>
        <p:txBody>
          <a:bodyPr/>
          <a:lstStyle/>
          <a:p>
            <a:r>
              <a:rPr lang="en-US"/>
              <a:t>Web of Science Core Collection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981B6-9BAD-4ECD-BAFF-68A97BC61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2092D-5507-4225-9138-E11F01757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2020 Clarivate Analytics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5501B16-3726-47FC-B318-23600DB5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1268" y="4227368"/>
            <a:ext cx="599224" cy="576698"/>
          </a:xfrm>
          <a:prstGeom prst="rect">
            <a:avLst/>
          </a:prstGeom>
          <a:ln>
            <a:noFill/>
          </a:ln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712FF649-F3C3-42EE-B525-42AF99D5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105593" y="2321014"/>
            <a:ext cx="464063" cy="57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AEF9C295-2A3F-4BB1-B7B8-F44CF3C6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7743234" y="2344963"/>
            <a:ext cx="522617" cy="5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E0B8876-D084-431B-BB95-2607A048B6DF}"/>
              </a:ext>
            </a:extLst>
          </p:cNvPr>
          <p:cNvSpPr txBox="1"/>
          <p:nvPr/>
        </p:nvSpPr>
        <p:spPr>
          <a:xfrm>
            <a:off x="3621024" y="5913029"/>
            <a:ext cx="1564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sz="1300" kern="0">
                <a:solidFill>
                  <a:srgbClr val="000000"/>
                </a:solidFill>
                <a:hlinkClick r:id="rId6"/>
              </a:rPr>
              <a:t>Master Journal List</a:t>
            </a:r>
            <a:endParaRPr lang="en-US" sz="1300" kern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442E3F-9AE2-46DA-8BBF-83A64A07B36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50754" y="4227368"/>
            <a:ext cx="383425" cy="551446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3C098B-D933-4990-A1D0-B56B690EBF60}"/>
              </a:ext>
            </a:extLst>
          </p:cNvPr>
          <p:cNvSpPr/>
          <p:nvPr/>
        </p:nvSpPr>
        <p:spPr>
          <a:xfrm>
            <a:off x="4695957" y="2259411"/>
            <a:ext cx="2712409" cy="1647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189">
              <a:defRPr/>
            </a:pPr>
            <a:r>
              <a:rPr lang="en-GB" altLang="en-US" sz="2000" b="1" kern="0">
                <a:solidFill>
                  <a:schemeClr val="tx1"/>
                </a:solidFill>
              </a:rPr>
              <a:t>21,000+ </a:t>
            </a:r>
            <a:r>
              <a:rPr lang="en-GB" altLang="en-US" sz="2000" b="1" kern="0">
                <a:solidFill>
                  <a:schemeClr val="tx1"/>
                </a:solidFill>
                <a:ea typeface="MS PGothic" panose="020B0600070205080204" pitchFamily="34" charset="-128"/>
              </a:rPr>
              <a:t>journals indexed </a:t>
            </a:r>
            <a:r>
              <a:rPr lang="en-GB" altLang="en-US" sz="2000" b="1" u="sng" kern="0">
                <a:solidFill>
                  <a:schemeClr val="tx1"/>
                </a:solidFill>
                <a:ea typeface="MS PGothic" panose="020B0600070205080204" pitchFamily="34" charset="-128"/>
              </a:rPr>
              <a:t>cover-to-cover</a:t>
            </a:r>
            <a:endParaRPr lang="en-GB" altLang="en-US" sz="2000" b="1" ker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marL="168275" indent="-168275" defTabSz="60958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>
                <a:solidFill>
                  <a:schemeClr val="tx1"/>
                </a:solidFill>
              </a:rPr>
              <a:t>Multidisciplinary</a:t>
            </a:r>
          </a:p>
          <a:p>
            <a:pPr marL="168275" indent="-168275" defTabSz="60958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>
                <a:solidFill>
                  <a:schemeClr val="tx1"/>
                </a:solidFill>
              </a:rPr>
              <a:t>International</a:t>
            </a:r>
          </a:p>
          <a:p>
            <a:pPr marL="168275" indent="-168275" defTabSz="60958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>
                <a:solidFill>
                  <a:schemeClr val="tx1"/>
                </a:solidFill>
              </a:rPr>
              <a:t>Influential</a:t>
            </a:r>
          </a:p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8698D-F5AC-4EB8-A645-832D4F753137}"/>
              </a:ext>
            </a:extLst>
          </p:cNvPr>
          <p:cNvSpPr/>
          <p:nvPr/>
        </p:nvSpPr>
        <p:spPr>
          <a:xfrm>
            <a:off x="8430119" y="2240720"/>
            <a:ext cx="2801444" cy="1647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5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b="1" kern="0">
                <a:solidFill>
                  <a:schemeClr val="tx1"/>
                </a:solidFill>
              </a:rPr>
              <a:t>Powerful citation network with complete cited reference search, </a:t>
            </a:r>
            <a:r>
              <a:rPr lang="en-US" sz="2000" kern="0">
                <a:solidFill>
                  <a:schemeClr val="tx1"/>
                </a:solidFill>
              </a:rPr>
              <a:t>cited reference linking and navigation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17B0C3-4248-4888-9878-BD8A4B707DB6}"/>
              </a:ext>
            </a:extLst>
          </p:cNvPr>
          <p:cNvSpPr/>
          <p:nvPr/>
        </p:nvSpPr>
        <p:spPr>
          <a:xfrm>
            <a:off x="4695957" y="4263736"/>
            <a:ext cx="2545351" cy="1647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altLang="en-US" sz="2000" b="1" kern="0">
                <a:solidFill>
                  <a:schemeClr val="tx1"/>
                </a:solidFill>
              </a:rPr>
              <a:t>Unbiased journal selection and curation </a:t>
            </a:r>
            <a:endParaRPr lang="en-GB" altLang="en-US" sz="2000" b="1" kern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115471-134A-4F9B-A5F3-66AC71D5DE53}"/>
              </a:ext>
            </a:extLst>
          </p:cNvPr>
          <p:cNvSpPr/>
          <p:nvPr/>
        </p:nvSpPr>
        <p:spPr>
          <a:xfrm>
            <a:off x="8430119" y="4227368"/>
            <a:ext cx="2517248" cy="1647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altLang="en-US" sz="2000" b="1" kern="0">
                <a:solidFill>
                  <a:schemeClr val="tx1"/>
                </a:solidFill>
              </a:rPr>
              <a:t>Source data for Journal Impact Factor</a:t>
            </a:r>
            <a:endParaRPr lang="en-GB" altLang="en-US" sz="2000" b="1" kern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FD9B64-6C7C-4E5A-8010-9900CDA1925F}"/>
              </a:ext>
            </a:extLst>
          </p:cNvPr>
          <p:cNvSpPr/>
          <p:nvPr/>
        </p:nvSpPr>
        <p:spPr>
          <a:xfrm>
            <a:off x="3892233" y="824938"/>
            <a:ext cx="5084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Research with confidence using a publisher-neutral citation index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E23354-3F22-4DE7-A329-95E50BED5FEA}"/>
              </a:ext>
            </a:extLst>
          </p:cNvPr>
          <p:cNvSpPr/>
          <p:nvPr/>
        </p:nvSpPr>
        <p:spPr>
          <a:xfrm>
            <a:off x="373064" y="2127618"/>
            <a:ext cx="271240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Aft>
                <a:spcPts val="1200"/>
              </a:spcAft>
              <a:defRPr/>
            </a:pPr>
            <a:r>
              <a:rPr lang="en-US" kern="0">
                <a:solidFill>
                  <a:schemeClr val="bg1"/>
                </a:solidFill>
              </a:rPr>
              <a:t>Science Citation Index Expanded </a:t>
            </a:r>
          </a:p>
          <a:p>
            <a:pPr defTabSz="1219170">
              <a:spcAft>
                <a:spcPts val="1200"/>
              </a:spcAft>
              <a:defRPr/>
            </a:pPr>
            <a:r>
              <a:rPr lang="en-US" kern="0">
                <a:solidFill>
                  <a:schemeClr val="bg1"/>
                </a:solidFill>
              </a:rPr>
              <a:t>Social Sciences Citation Index </a:t>
            </a:r>
          </a:p>
          <a:p>
            <a:pPr defTabSz="1219170">
              <a:spcAft>
                <a:spcPts val="1200"/>
              </a:spcAft>
              <a:defRPr/>
            </a:pPr>
            <a:r>
              <a:rPr lang="en-US" kern="0">
                <a:solidFill>
                  <a:schemeClr val="bg1"/>
                </a:solidFill>
              </a:rPr>
              <a:t>Arts &amp; Humanities Citation Index</a:t>
            </a:r>
          </a:p>
          <a:p>
            <a:pPr defTabSz="1219170">
              <a:spcAft>
                <a:spcPts val="1200"/>
              </a:spcAft>
              <a:defRPr/>
            </a:pPr>
            <a:r>
              <a:rPr lang="en-US" kern="0">
                <a:solidFill>
                  <a:schemeClr val="bg1"/>
                </a:solidFill>
              </a:rPr>
              <a:t>Emerging Sources Citation Index </a:t>
            </a:r>
          </a:p>
          <a:p>
            <a:pPr defTabSz="1219170">
              <a:spcAft>
                <a:spcPts val="1200"/>
              </a:spcAft>
              <a:defRPr/>
            </a:pPr>
            <a:r>
              <a:rPr lang="en-US" kern="0">
                <a:solidFill>
                  <a:schemeClr val="bg1"/>
                </a:solidFill>
              </a:rPr>
              <a:t>Conference Proceedings Citation Index </a:t>
            </a:r>
          </a:p>
          <a:p>
            <a:pPr defTabSz="1219170">
              <a:spcAft>
                <a:spcPts val="1200"/>
              </a:spcAft>
              <a:defRPr/>
            </a:pPr>
            <a:r>
              <a:rPr lang="en-US" kern="0">
                <a:solidFill>
                  <a:schemeClr val="bg1"/>
                </a:solidFill>
              </a:rPr>
              <a:t>Book Citation Index</a:t>
            </a:r>
          </a:p>
        </p:txBody>
      </p:sp>
    </p:spTree>
    <p:extLst>
      <p:ext uri="{BB962C8B-B14F-4D97-AF65-F5344CB8AC3E}">
        <p14:creationId xmlns:p14="http://schemas.microsoft.com/office/powerpoint/2010/main" val="12355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24F11-FF44-4F43-8D45-41ADFDFF89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2086" y="1221763"/>
            <a:ext cx="7562239" cy="313350"/>
          </a:xfrm>
        </p:spPr>
        <p:txBody>
          <a:bodyPr/>
          <a:lstStyle/>
          <a:p>
            <a:r>
              <a:rPr lang="en-US"/>
              <a:t>Research with confidence using a </a:t>
            </a:r>
            <a:r>
              <a:rPr lang="en-US" b="1"/>
              <a:t>publisher-neutral</a:t>
            </a:r>
            <a:r>
              <a:rPr lang="en-US"/>
              <a:t> citation index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33DA3-5FD8-4B67-8FAB-20C102BE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Editorial integrity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67BDD-0358-4B44-A4D6-9B2782C0C3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96349" y="1812925"/>
            <a:ext cx="2887664" cy="4548188"/>
          </a:xfrm>
        </p:spPr>
        <p:txBody>
          <a:bodyPr>
            <a:normAutofit/>
          </a:bodyPr>
          <a:lstStyle/>
          <a:p>
            <a:pPr defTabSz="1219139">
              <a:buFont typeface="Wingdings" panose="05000000000000000000" pitchFamily="2" charset="2"/>
              <a:buChar char="ü"/>
              <a:defRPr/>
            </a:pPr>
            <a:r>
              <a:rPr lang="en-US" sz="2000" kern="0">
                <a:solidFill>
                  <a:schemeClr val="bg2"/>
                </a:solidFill>
                <a:ea typeface="Source Sans Pro" panose="020B0503030403020204" pitchFamily="34" charset="0"/>
                <a:cs typeface="Calibri"/>
              </a:rPr>
              <a:t>Find what you need more quickly</a:t>
            </a:r>
          </a:p>
          <a:p>
            <a:pPr defTabSz="1219139">
              <a:buFont typeface="Wingdings" panose="05000000000000000000" pitchFamily="2" charset="2"/>
              <a:buChar char="ü"/>
              <a:defRPr/>
            </a:pPr>
            <a:endParaRPr lang="en-US" sz="500" kern="0">
              <a:solidFill>
                <a:schemeClr val="bg2"/>
              </a:solidFill>
              <a:ea typeface="Source Sans Pro" panose="020B0503030403020204" pitchFamily="34" charset="0"/>
              <a:cs typeface="Calibri"/>
            </a:endParaRPr>
          </a:p>
          <a:p>
            <a:pPr defTabSz="1219139">
              <a:buFont typeface="Wingdings" panose="05000000000000000000" pitchFamily="2" charset="2"/>
              <a:buChar char="ü"/>
              <a:defRPr/>
            </a:pPr>
            <a:r>
              <a:rPr lang="en-US" sz="2000" kern="0">
                <a:solidFill>
                  <a:schemeClr val="bg2"/>
                </a:solidFill>
                <a:ea typeface="Source Sans Pro" panose="020B0503030403020204" pitchFamily="34" charset="0"/>
                <a:cs typeface="Calibri"/>
              </a:rPr>
              <a:t>Make high stakes decisions about research funding, resource allocation, and people with data that is independent of bias</a:t>
            </a:r>
          </a:p>
          <a:p>
            <a:endParaRPr lang="en-US" sz="2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4D4D1-4A51-4FEA-8565-A59AEA3D1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9616FA-386B-4542-B246-F764581BBA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6853" y="1951033"/>
            <a:ext cx="4597462" cy="4090016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669610-129B-46BB-80AD-462BB6816CA3}"/>
              </a:ext>
            </a:extLst>
          </p:cNvPr>
          <p:cNvSpPr/>
          <p:nvPr/>
        </p:nvSpPr>
        <p:spPr>
          <a:xfrm>
            <a:off x="205929" y="1878840"/>
            <a:ext cx="2879544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1285" defTabSz="609585">
              <a:defRPr/>
            </a:pPr>
            <a:r>
              <a:rPr lang="en-US">
                <a:solidFill>
                  <a:schemeClr val="bg1"/>
                </a:solidFill>
                <a:latin typeface="Calibri"/>
                <a:cs typeface="Arial"/>
              </a:rPr>
              <a:t>Journals are curated by experts with: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3B29C5-912E-4EC8-89CC-B463F33162BA}"/>
              </a:ext>
            </a:extLst>
          </p:cNvPr>
          <p:cNvSpPr/>
          <p:nvPr/>
        </p:nvSpPr>
        <p:spPr>
          <a:xfrm>
            <a:off x="373064" y="2622531"/>
            <a:ext cx="2573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150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years of experience</a:t>
            </a:r>
          </a:p>
          <a:p>
            <a:pPr defTabSz="609585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 defTabSz="609585">
              <a:defRPr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Fluency in </a:t>
            </a: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12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languages</a:t>
            </a:r>
          </a:p>
          <a:p>
            <a:pPr defTabSz="609585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 defTabSz="609585">
              <a:defRPr/>
            </a:pP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0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affiliations with any journals or publishers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F209E6-D0D2-4A30-A647-B4989040C295}"/>
              </a:ext>
            </a:extLst>
          </p:cNvPr>
          <p:cNvSpPr/>
          <p:nvPr/>
        </p:nvSpPr>
        <p:spPr>
          <a:xfrm>
            <a:off x="219960" y="5047048"/>
            <a:ext cx="2879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917" defTabSz="609585">
              <a:defRPr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Using: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F22D96-49EC-4995-BC96-EEAA93422394}"/>
              </a:ext>
            </a:extLst>
          </p:cNvPr>
          <p:cNvSpPr/>
          <p:nvPr/>
        </p:nvSpPr>
        <p:spPr>
          <a:xfrm>
            <a:off x="373064" y="5416380"/>
            <a:ext cx="2573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28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criteria</a:t>
            </a:r>
          </a:p>
          <a:p>
            <a:pPr defTabSz="609585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E26769-245D-473A-8C18-056AAACA3249}"/>
              </a:ext>
            </a:extLst>
          </p:cNvPr>
          <p:cNvSpPr/>
          <p:nvPr/>
        </p:nvSpPr>
        <p:spPr>
          <a:xfrm>
            <a:off x="6158715" y="6292950"/>
            <a:ext cx="19227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>
              <a:defRPr/>
            </a:pPr>
            <a:r>
              <a:rPr lang="en-US" sz="1000">
                <a:solidFill>
                  <a:schemeClr val="bg1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information</a:t>
            </a:r>
            <a:endParaRPr lang="en-US" sz="1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28374-60D7-4DA0-AFBF-6DDFB105C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</p:spPr>
        <p:txBody>
          <a:bodyPr/>
          <a:lstStyle/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1088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73063" y="1152679"/>
            <a:ext cx="11123228" cy="333390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Few steps every researcher should take to leverage the citation network to complete an in-depth, comprehensive search for literature in </a:t>
            </a:r>
            <a:r>
              <a:rPr lang="en-US" sz="2400" i="1" dirty="0"/>
              <a:t>Web of Science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Insights about: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you can find an article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Quickly assess its impact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Create alerts to keep track of new papers in your field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54243"/>
            <a:ext cx="7561261" cy="395878"/>
          </a:xfrm>
        </p:spPr>
        <p:txBody>
          <a:bodyPr/>
          <a:lstStyle/>
          <a:p>
            <a:r>
              <a:rPr lang="en-GB" dirty="0">
                <a:latin typeface="Calibri" pitchFamily="34" charset="0"/>
              </a:rPr>
              <a:t>Proposition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3B872B-BAEE-4E37-B0D5-92317B87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4" y="816951"/>
            <a:ext cx="2713036" cy="2828147"/>
          </a:xfrm>
        </p:spPr>
        <p:txBody>
          <a:bodyPr/>
          <a:lstStyle/>
          <a:p>
            <a:r>
              <a:rPr lang="en-US" sz="2400"/>
              <a:t>More researchers rely on the Web of Science Core Collection than on Scopus and Google Scholar for systematic review and research evaluation.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A5A24-3B15-4947-830F-A5D184494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10" name="Picture 9" descr="A screenshot of a stereo&#10;&#10;Description automatically generated">
            <a:extLst>
              <a:ext uri="{FF2B5EF4-FFF2-40B4-BE49-F238E27FC236}">
                <a16:creationId xmlns:a16="http://schemas.microsoft.com/office/drawing/2014/main" id="{EC7937CF-B182-4151-888E-CB2F0B0FE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2"/>
          <a:stretch/>
        </p:blipFill>
        <p:spPr>
          <a:xfrm>
            <a:off x="5273274" y="253999"/>
            <a:ext cx="6510738" cy="6175999"/>
          </a:xfrm>
          <a:prstGeom prst="rect">
            <a:avLst/>
          </a:prstGeom>
        </p:spPr>
      </p:pic>
      <p:pic>
        <p:nvPicPr>
          <p:cNvPr id="11" name="Picture 10" descr="A screenshot of a stereo&#10;&#10;Description automatically generated">
            <a:extLst>
              <a:ext uri="{FF2B5EF4-FFF2-40B4-BE49-F238E27FC236}">
                <a16:creationId xmlns:a16="http://schemas.microsoft.com/office/drawing/2014/main" id="{AC4027B6-E53F-4102-9C7B-5ACA70315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8" t="42560" r="74061" b="35120"/>
          <a:stretch/>
        </p:blipFill>
        <p:spPr>
          <a:xfrm>
            <a:off x="3841428" y="4881698"/>
            <a:ext cx="2438400" cy="1417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509BA6-5F55-4D97-B438-4BD09D461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88" y="3874435"/>
            <a:ext cx="1062723" cy="1511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970107-20C1-4D20-8B0B-B20D2AA8B134}"/>
              </a:ext>
            </a:extLst>
          </p:cNvPr>
          <p:cNvSpPr/>
          <p:nvPr/>
        </p:nvSpPr>
        <p:spPr>
          <a:xfrm>
            <a:off x="373064" y="5615583"/>
            <a:ext cx="2713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ISI's Value of Bibliometric Databases Report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7BA3DB-CEFE-4860-AF97-85376BD44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2020 Clarivate Analytics</a:t>
            </a:r>
          </a:p>
        </p:txBody>
      </p:sp>
    </p:spTree>
    <p:extLst>
      <p:ext uri="{BB962C8B-B14F-4D97-AF65-F5344CB8AC3E}">
        <p14:creationId xmlns:p14="http://schemas.microsoft.com/office/powerpoint/2010/main" val="2545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FC086-A628-4375-AFBD-B75C4EF5804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2086" y="840762"/>
            <a:ext cx="11411926" cy="313350"/>
          </a:xfrm>
        </p:spPr>
        <p:txBody>
          <a:bodyPr/>
          <a:lstStyle/>
          <a:p>
            <a:r>
              <a:rPr lang="en-US"/>
              <a:t>Web of Science data provide you with discovery and analytics superior to competitor tools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AE29E7-DFBB-4963-B36B-C6C2854D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Independent studies confirm Web of Science quality indexing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751E2-FCC9-4F90-A841-CAE5B9123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C63657F-3ED7-4F92-8AC8-00EBD25B8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2020 Clarivate Analytics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996C62-9315-4671-BEBF-F033E65A760A}"/>
              </a:ext>
            </a:extLst>
          </p:cNvPr>
          <p:cNvGrpSpPr/>
          <p:nvPr/>
        </p:nvGrpSpPr>
        <p:grpSpPr>
          <a:xfrm>
            <a:off x="919341" y="1529181"/>
            <a:ext cx="10053463" cy="4638259"/>
            <a:chOff x="747891" y="1459992"/>
            <a:chExt cx="10053463" cy="463825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5CE0CFF-EC1A-4010-9CD7-5CD55CC248BB}"/>
                </a:ext>
              </a:extLst>
            </p:cNvPr>
            <p:cNvGrpSpPr/>
            <p:nvPr/>
          </p:nvGrpSpPr>
          <p:grpSpPr>
            <a:xfrm>
              <a:off x="1931661" y="3286240"/>
              <a:ext cx="8869685" cy="1095975"/>
              <a:chOff x="5110339" y="3076292"/>
              <a:chExt cx="6424253" cy="109597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B4AA48B-47B8-4668-A3E2-7A590B2672EC}"/>
                  </a:ext>
                </a:extLst>
              </p:cNvPr>
              <p:cNvSpPr/>
              <p:nvPr/>
            </p:nvSpPr>
            <p:spPr>
              <a:xfrm>
                <a:off x="5110339" y="3741380"/>
                <a:ext cx="6424253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>
                    <a:solidFill>
                      <a:prstClr val="black"/>
                    </a:solidFill>
                    <a:latin typeface="Calibri" panose="020F0502020204030204" pitchFamily="34" charset="0"/>
                    <a:cs typeface="Arial" pitchFamily="34" charset="0"/>
                  </a:rPr>
                  <a:t>Wang, Q., &amp; Waltman, L. (2016). Large-scale analysis of the accuracy of the journal classification systems of Web of Science and Scopus.</a:t>
                </a:r>
                <a:r>
                  <a:rPr lang="en-US" sz="1100" i="1">
                    <a:solidFill>
                      <a:prstClr val="black"/>
                    </a:solidFill>
                    <a:latin typeface="Calibri" panose="020F0502020204030204" pitchFamily="34" charset="0"/>
                    <a:cs typeface="Arial" pitchFamily="34" charset="0"/>
                  </a:rPr>
                  <a:t> Journal of </a:t>
                </a:r>
                <a:r>
                  <a:rPr lang="en-US" sz="1100" i="1" err="1">
                    <a:solidFill>
                      <a:prstClr val="black"/>
                    </a:solidFill>
                    <a:latin typeface="Calibri" panose="020F0502020204030204" pitchFamily="34" charset="0"/>
                    <a:cs typeface="Arial" pitchFamily="34" charset="0"/>
                  </a:rPr>
                  <a:t>Informetrics</a:t>
                </a:r>
                <a:r>
                  <a:rPr lang="en-US" sz="1100" i="1">
                    <a:solidFill>
                      <a:prstClr val="black"/>
                    </a:solidFill>
                    <a:latin typeface="Calibri" panose="020F0502020204030204" pitchFamily="34" charset="0"/>
                    <a:cs typeface="Arial" pitchFamily="34" charset="0"/>
                  </a:rPr>
                  <a:t>, </a:t>
                </a:r>
                <a:r>
                  <a:rPr lang="en-US" sz="1100">
                    <a:solidFill>
                      <a:prstClr val="black"/>
                    </a:solidFill>
                    <a:latin typeface="Calibri" panose="020F0502020204030204" pitchFamily="34" charset="0"/>
                    <a:cs typeface="Arial" pitchFamily="34" charset="0"/>
                  </a:rPr>
                  <a:t>10(2), 347–364. doi:10.1016/j.joi.2016.02.003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35B74B-FB2A-49E7-9956-367F3CED1D89}"/>
                  </a:ext>
                </a:extLst>
              </p:cNvPr>
              <p:cNvSpPr/>
              <p:nvPr/>
            </p:nvSpPr>
            <p:spPr>
              <a:xfrm>
                <a:off x="5110339" y="3076292"/>
                <a:ext cx="6424253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cs typeface="Arial" pitchFamily="34" charset="0"/>
                  </a:rPr>
                  <a:t>“It turns out that according to our citation-based criteria, Web of Science performs significantly better than Scopus in terms of the accuracy of its journal classification system.</a:t>
                </a:r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F23C78-1FDA-40C4-A7A9-15396762BB9A}"/>
                </a:ext>
              </a:extLst>
            </p:cNvPr>
            <p:cNvGrpSpPr/>
            <p:nvPr/>
          </p:nvGrpSpPr>
          <p:grpSpPr>
            <a:xfrm>
              <a:off x="1931666" y="1459992"/>
              <a:ext cx="8869688" cy="1357979"/>
              <a:chOff x="5110337" y="1290102"/>
              <a:chExt cx="6424256" cy="135797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C432CC-E3DB-4CF5-9A5B-866DBB1F5BDA}"/>
                  </a:ext>
                </a:extLst>
              </p:cNvPr>
              <p:cNvSpPr/>
              <p:nvPr/>
            </p:nvSpPr>
            <p:spPr>
              <a:xfrm>
                <a:off x="5110337" y="2217194"/>
                <a:ext cx="6424250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err="1">
                    <a:solidFill>
                      <a:prstClr val="black"/>
                    </a:solidFill>
                    <a:latin typeface="Calibri" panose="020F0502020204030204" pitchFamily="34" charset="0"/>
                    <a:cs typeface="Arial" pitchFamily="34" charset="0"/>
                  </a:rPr>
                  <a:t>Côté</a:t>
                </a:r>
                <a:r>
                  <a:rPr lang="en-US" sz="1100">
                    <a:solidFill>
                      <a:prstClr val="black"/>
                    </a:solidFill>
                    <a:latin typeface="Calibri" panose="020F0502020204030204" pitchFamily="34" charset="0"/>
                    <a:cs typeface="Arial" pitchFamily="34" charset="0"/>
                  </a:rPr>
                  <a:t>, G., Roberge, G., &amp; Archambault, É. (2016). </a:t>
                </a:r>
                <a:r>
                  <a:rPr lang="en-US" sz="1100" i="1">
                    <a:solidFill>
                      <a:prstClr val="black"/>
                    </a:solidFill>
                    <a:latin typeface="Calibri" panose="020F0502020204030204" pitchFamily="34" charset="0"/>
                    <a:cs typeface="Arial" pitchFamily="34" charset="0"/>
                  </a:rPr>
                  <a:t>Bibliometrics and Patent Indicators for the Science and Engineering Indicators 2016: Comparison of 2016 Bibliometric Indicators to 2014 Indicators. </a:t>
                </a:r>
                <a:endParaRPr 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DD20B2-66D0-472C-B81D-0540A7A5CBF9}"/>
                  </a:ext>
                </a:extLst>
              </p:cNvPr>
              <p:cNvSpPr/>
              <p:nvPr/>
            </p:nvSpPr>
            <p:spPr>
              <a:xfrm>
                <a:off x="5110340" y="1290102"/>
                <a:ext cx="6424253" cy="92333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cs typeface="Arial" pitchFamily="34" charset="0"/>
                  </a:rPr>
                  <a:t>“…the data recorded in [Web of Science] is generally more curated than the data in Scopus. Scopus is a combination of data that have been collected from several sources, and there are a number of telltale signs…</a:t>
                </a:r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3A7155-5500-4400-8CCF-5AD849D4DD6A}"/>
                </a:ext>
              </a:extLst>
            </p:cNvPr>
            <p:cNvGrpSpPr/>
            <p:nvPr/>
          </p:nvGrpSpPr>
          <p:grpSpPr>
            <a:xfrm>
              <a:off x="1931661" y="4851756"/>
              <a:ext cx="8869689" cy="1246495"/>
              <a:chOff x="5110336" y="4753676"/>
              <a:chExt cx="6424256" cy="124649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F4316C-9A11-4305-A0E4-0594F9612E56}"/>
                  </a:ext>
                </a:extLst>
              </p:cNvPr>
              <p:cNvSpPr/>
              <p:nvPr/>
            </p:nvSpPr>
            <p:spPr>
              <a:xfrm>
                <a:off x="5110336" y="5400007"/>
                <a:ext cx="6424251" cy="60016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err="1"/>
                  <a:t>Kokol</a:t>
                </a:r>
                <a:r>
                  <a:rPr lang="en-US" sz="1100"/>
                  <a:t> P, </a:t>
                </a:r>
                <a:r>
                  <a:rPr lang="en-US" sz="1100" err="1"/>
                  <a:t>Vošner</a:t>
                </a:r>
                <a:r>
                  <a:rPr lang="en-US" sz="1100"/>
                  <a:t> HB. (2018). Discrepancies among Scopus, Web of Science, and PubMed coverage of funding information in medical journal articles. </a:t>
                </a:r>
                <a:r>
                  <a:rPr lang="en-US" sz="1100" i="1"/>
                  <a:t>Journal of the Medical Library Association</a:t>
                </a:r>
                <a:r>
                  <a:rPr lang="en-US" sz="1100"/>
                  <a:t>. 2018, 106(1), 81-86. doi:10.5195/jmla.2018.181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BE1335-7DAA-40D1-900D-CCF5F6DFBCAB}"/>
                  </a:ext>
                </a:extLst>
              </p:cNvPr>
              <p:cNvSpPr/>
              <p:nvPr/>
            </p:nvSpPr>
            <p:spPr>
              <a:xfrm>
                <a:off x="5110340" y="4753676"/>
                <a:ext cx="6424252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defTabSz="914354">
                  <a:defRPr/>
                </a:pPr>
                <a:r>
                  <a:rPr lang="en-US" b="1">
                    <a:solidFill>
                      <a:srgbClr val="000000"/>
                    </a:solidFill>
                  </a:rPr>
                  <a:t>“The largest proportion of articles with funding information was found in Web of Science</a:t>
                </a:r>
                <a:r>
                  <a:rPr lang="en-US">
                    <a:solidFill>
                      <a:srgbClr val="000000"/>
                    </a:solidFill>
                  </a:rPr>
                  <a:t> (29%), followed by PubMed (14.6%) and Scopus (7.7%).</a:t>
                </a:r>
              </a:p>
            </p:txBody>
          </p:sp>
        </p:grpSp>
        <p:pic>
          <p:nvPicPr>
            <p:cNvPr id="22" name="Picture 2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2391A11-0E31-46ED-B300-A1610971B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429" y="4923566"/>
              <a:ext cx="804576" cy="804576"/>
            </a:xfrm>
            <a:prstGeom prst="rect">
              <a:avLst/>
            </a:prstGeom>
          </p:spPr>
        </p:pic>
        <p:pic>
          <p:nvPicPr>
            <p:cNvPr id="30" name="Picture 29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36FCD3B3-04DE-4474-8076-2D58321F7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306" y="3422748"/>
              <a:ext cx="812699" cy="812699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3B1A70A7-44B2-429B-A7DD-E6622C342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891" y="1556298"/>
              <a:ext cx="874114" cy="909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2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>
            <a:extLst>
              <a:ext uri="{FF2B5EF4-FFF2-40B4-BE49-F238E27FC236}">
                <a16:creationId xmlns:a16="http://schemas.microsoft.com/office/drawing/2014/main" id="{6B256C8D-5E5A-484C-B890-75794818D6E2}"/>
              </a:ext>
            </a:extLst>
          </p:cNvPr>
          <p:cNvSpPr>
            <a:spLocks noGrp="1" noChangeArrowheads="1"/>
          </p:cNvSpPr>
          <p:nvPr>
            <p:ph type="body" sz="quarter" idx="29"/>
          </p:nvPr>
        </p:nvSpPr>
        <p:spPr>
          <a:xfrm>
            <a:off x="3657600" y="879576"/>
            <a:ext cx="8534400" cy="47673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Choose the right database for your search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Master the keyword search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Filter your results and analyze for trends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Explore the citation network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Save your searches and set up alerts</a:t>
            </a:r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E4D07462-E55C-474A-8097-8AB09B724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063" y="816951"/>
            <a:ext cx="2859993" cy="475066"/>
          </a:xfrm>
        </p:spPr>
        <p:txBody>
          <a:bodyPr/>
          <a:lstStyle/>
          <a:p>
            <a:r>
              <a:rPr lang="en-US" altLang="en-US" sz="3600" dirty="0"/>
              <a:t>5 Steps	</a:t>
            </a:r>
            <a:endParaRPr lang="en-US" alt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74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BB909-6DC3-4C5C-86B5-BD4178B93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979" y="2378112"/>
            <a:ext cx="10095244" cy="179228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b="0" dirty="0">
                <a:solidFill>
                  <a:schemeClr val="tx2"/>
                </a:solidFill>
              </a:rPr>
              <a:t>1. Choose the right database for your search</a:t>
            </a:r>
          </a:p>
        </p:txBody>
      </p:sp>
    </p:spTree>
    <p:extLst>
      <p:ext uri="{BB962C8B-B14F-4D97-AF65-F5344CB8AC3E}">
        <p14:creationId xmlns:p14="http://schemas.microsoft.com/office/powerpoint/2010/main" val="329425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287163" y="1016375"/>
            <a:ext cx="11123228" cy="333390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myriad search engines, databases and data repositories can be tricky for researchers to navigate.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They all differ in reliability, relevancy and organization of data.  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Web of Science is publisher-neutral, carefully-curated by a team of expert editors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54243"/>
            <a:ext cx="10951429" cy="5795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1. Choose the right database for your search</a:t>
            </a:r>
          </a:p>
        </p:txBody>
      </p:sp>
    </p:spTree>
    <p:extLst>
      <p:ext uri="{BB962C8B-B14F-4D97-AF65-F5344CB8AC3E}">
        <p14:creationId xmlns:p14="http://schemas.microsoft.com/office/powerpoint/2010/main" val="36799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287163" y="643719"/>
            <a:ext cx="11123228" cy="333390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 </a:t>
            </a:r>
            <a:r>
              <a:rPr lang="en-US" sz="2800" i="1" dirty="0"/>
              <a:t>Web of Science Core Collection</a:t>
            </a:r>
            <a:r>
              <a:rPr lang="en-US" sz="2800" dirty="0"/>
              <a:t> database only includes journals that have met rigorous quality and impact criteria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It includes </a:t>
            </a:r>
            <a:r>
              <a:rPr lang="en-US" sz="2800" b="1" dirty="0"/>
              <a:t>billions of cited references </a:t>
            </a:r>
            <a:r>
              <a:rPr lang="en-US" sz="2800" dirty="0"/>
              <a:t>captured from globally significant journals, books and proceedings (</a:t>
            </a:r>
            <a:r>
              <a:rPr lang="en-US" sz="2800" u="sng" dirty="0">
                <a:hlinkClick r:id="rId3"/>
              </a:rPr>
              <a:t>check out its coverage</a:t>
            </a:r>
            <a:r>
              <a:rPr lang="en-US" sz="2800" dirty="0"/>
              <a:t>)</a:t>
            </a:r>
            <a:endParaRPr lang="fr-F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54243"/>
            <a:ext cx="10951429" cy="369460"/>
          </a:xfrm>
        </p:spPr>
        <p:txBody>
          <a:bodyPr/>
          <a:lstStyle/>
          <a:p>
            <a:r>
              <a:rPr lang="en-US" sz="2800" dirty="0"/>
              <a:t>1. Choose the right database for your search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6B7A8-4BE7-4577-8BDE-260A62046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" y="1016375"/>
            <a:ext cx="12087299" cy="4751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254243"/>
            <a:ext cx="10951429" cy="369460"/>
          </a:xfrm>
        </p:spPr>
        <p:txBody>
          <a:bodyPr/>
          <a:lstStyle/>
          <a:p>
            <a:r>
              <a:rPr lang="en-US" sz="2800" dirty="0"/>
              <a:t>1. Choose the right database for your search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4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BB909-6DC3-4C5C-86B5-BD4178B93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2. Master the keyword search</a:t>
            </a:r>
          </a:p>
        </p:txBody>
      </p:sp>
    </p:spTree>
    <p:extLst>
      <p:ext uri="{BB962C8B-B14F-4D97-AF65-F5344CB8AC3E}">
        <p14:creationId xmlns:p14="http://schemas.microsoft.com/office/powerpoint/2010/main" val="287446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rtelis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E33BF"/>
      </a:accent1>
      <a:accent2>
        <a:srgbClr val="CF005B"/>
      </a:accent2>
      <a:accent3>
        <a:srgbClr val="FF4E3E"/>
      </a:accent3>
      <a:accent4>
        <a:srgbClr val="00C2F2"/>
      </a:accent4>
      <a:accent5>
        <a:srgbClr val="00B19C"/>
      </a:accent5>
      <a:accent6>
        <a:srgbClr val="85F0AD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urquoise">
      <a:srgbClr val="12CAC9"/>
    </a:custClr>
    <a:custClr name="Ocean Blue">
      <a:srgbClr val="004AFF"/>
    </a:custClr>
    <a:custClr name="Midnight Blue">
      <a:srgbClr val="001750"/>
    </a:custClr>
    <a:custClr name="Dark Grey">
      <a:srgbClr val="646363"/>
    </a:custClr>
    <a:custClr name="Medium Grey">
      <a:srgbClr val="9D9D9C"/>
    </a:custClr>
    <a:custClr name="Regular Grey">
      <a:srgbClr val="DADADA"/>
    </a:custClr>
    <a:custClr name="Light Grey">
      <a:srgbClr val="F0F0EB"/>
    </a:custClr>
  </a:custClrLst>
  <a:extLst>
    <a:ext uri="{05A4C25C-085E-4340-85A3-A5531E510DB2}">
      <thm15:themeFamily xmlns:thm15="http://schemas.microsoft.com/office/thememl/2012/main" name="Presentation6" id="{389072AA-6C29-5545-9695-010168A144BF}" vid="{19B1513F-E12C-644C-A7DB-FDB8916600F5}"/>
    </a:ext>
  </a:extLst>
</a:theme>
</file>

<file path=ppt/theme/theme2.xml><?xml version="1.0" encoding="utf-8"?>
<a:theme xmlns:a="http://schemas.openxmlformats.org/drawingml/2006/main" name="Crv_Tmpt_CmpMrk_Full-Presentation_16x9_002">
  <a:themeElements>
    <a:clrScheme name="CRV_Clarivate Primary and secondary palette">
      <a:dk1>
        <a:srgbClr val="000000"/>
      </a:dk1>
      <a:lt1>
        <a:srgbClr val="FFFFFF"/>
      </a:lt1>
      <a:dk2>
        <a:srgbClr val="666666"/>
      </a:dk2>
      <a:lt2>
        <a:srgbClr val="A9A9AC"/>
      </a:lt2>
      <a:accent1>
        <a:srgbClr val="6817FF"/>
      </a:accent1>
      <a:accent2>
        <a:srgbClr val="1AC604"/>
      </a:accent2>
      <a:accent3>
        <a:srgbClr val="666666"/>
      </a:accent3>
      <a:accent4>
        <a:srgbClr val="025A3D"/>
      </a:accent4>
      <a:accent5>
        <a:srgbClr val="008080"/>
      </a:accent5>
      <a:accent6>
        <a:srgbClr val="4B1364"/>
      </a:accent6>
      <a:hlink>
        <a:srgbClr val="6817FF"/>
      </a:hlink>
      <a:folHlink>
        <a:srgbClr val="666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v_Tmpt_Full-Presentation_16x9_005.potx" id="{EA7B8026-A7CB-4F07-93BC-C31F2584C158}" vid="{13A2513B-E253-4276-AC53-093C5A2D10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995</Words>
  <Application>Microsoft Office PowerPoint</Application>
  <PresentationFormat>Widescreen</PresentationFormat>
  <Paragraphs>186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.AppleSystemUIFont</vt:lpstr>
      <vt:lpstr>Arial</vt:lpstr>
      <vt:lpstr>Calibri</vt:lpstr>
      <vt:lpstr>Calibri Light</vt:lpstr>
      <vt:lpstr>Courier New</vt:lpstr>
      <vt:lpstr>System Font</vt:lpstr>
      <vt:lpstr>Wingdings</vt:lpstr>
      <vt:lpstr>Office Theme</vt:lpstr>
      <vt:lpstr>Crv_Tmpt_CmpMrk_Full-Presentation_16x9_002</vt:lpstr>
      <vt:lpstr>PowerPoint Presentation</vt:lpstr>
      <vt:lpstr>Context</vt:lpstr>
      <vt:lpstr>Proposition</vt:lpstr>
      <vt:lpstr>5 Steps </vt:lpstr>
      <vt:lpstr>PowerPoint Presentation</vt:lpstr>
      <vt:lpstr>1. Choose the right database for your search</vt:lpstr>
      <vt:lpstr>1. Choose the right database for your search</vt:lpstr>
      <vt:lpstr>1. Choose the right database for your search</vt:lpstr>
      <vt:lpstr>PowerPoint Presentation</vt:lpstr>
      <vt:lpstr>2. Master the keyword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Explore the citation network</vt:lpstr>
      <vt:lpstr>PowerPoint Presentation</vt:lpstr>
      <vt:lpstr>5. Save your search and set up alerts</vt:lpstr>
      <vt:lpstr>PowerPoint Presentation</vt:lpstr>
      <vt:lpstr>Context</vt:lpstr>
      <vt:lpstr>EndNote</vt:lpstr>
      <vt:lpstr>EndNote</vt:lpstr>
      <vt:lpstr>PowerPoint Presentation</vt:lpstr>
      <vt:lpstr>PowerPoint Presentation</vt:lpstr>
      <vt:lpstr>PowerPoint Presentation</vt:lpstr>
      <vt:lpstr>Web of Science Platform</vt:lpstr>
      <vt:lpstr>Web of Science Core Collection</vt:lpstr>
      <vt:lpstr>Editorial integrity</vt:lpstr>
      <vt:lpstr>More researchers rely on the Web of Science Core Collection than on Scopus and Google Scholar for systematic review and research evaluation.</vt:lpstr>
      <vt:lpstr>Independent studies confirm Web of Science quality indexing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Braden, Amy</dc:creator>
  <cp:lastModifiedBy>El Ouahi, Jamal</cp:lastModifiedBy>
  <cp:revision>73</cp:revision>
  <cp:lastPrinted>2019-11-20T22:34:27Z</cp:lastPrinted>
  <dcterms:created xsi:type="dcterms:W3CDTF">2019-09-12T16:35:52Z</dcterms:created>
  <dcterms:modified xsi:type="dcterms:W3CDTF">2020-06-09T08:38:07Z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42e64654-d6f2-4565-8a3e-8ee76f5c9c03</vt:lpwstr>
  </property>
  <property fmtid="{D5CDD505-2E9C-101B-9397-08002B2CF9AE}" pid="3" name="Offisync_ServerID">
    <vt:lpwstr>aab823c3-be11-4bb2-81aa-3ebb9565802a</vt:lpwstr>
  </property>
  <property fmtid="{D5CDD505-2E9C-101B-9397-08002B2CF9AE}" pid="4" name="Offisync_UpdateToken">
    <vt:lpwstr>2</vt:lpwstr>
  </property>
  <property fmtid="{D5CDD505-2E9C-101B-9397-08002B2CF9AE}" pid="5" name="Jive_LatestUserAccountName">
    <vt:lpwstr>jamal.el-ouahi@clarivate.com</vt:lpwstr>
  </property>
  <property fmtid="{D5CDD505-2E9C-101B-9397-08002B2CF9AE}" pid="6" name="Offisync_UniqueId">
    <vt:lpwstr>3521440</vt:lpwstr>
  </property>
  <property fmtid="{D5CDD505-2E9C-101B-9397-08002B2CF9AE}" pid="7" name="Offisync_ProviderInitializationData">
    <vt:lpwstr>https://thelens.clarivate.com</vt:lpwstr>
  </property>
</Properties>
</file>